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7" r:id="rId1"/>
  </p:sldMasterIdLst>
  <p:notesMasterIdLst>
    <p:notesMasterId r:id="rId57"/>
  </p:notesMasterIdLst>
  <p:sldIdLst>
    <p:sldId id="360" r:id="rId2"/>
    <p:sldId id="362" r:id="rId3"/>
    <p:sldId id="257" r:id="rId4"/>
    <p:sldId id="315" r:id="rId5"/>
    <p:sldId id="317" r:id="rId6"/>
    <p:sldId id="272" r:id="rId7"/>
    <p:sldId id="278" r:id="rId8"/>
    <p:sldId id="273" r:id="rId9"/>
    <p:sldId id="330" r:id="rId10"/>
    <p:sldId id="281" r:id="rId11"/>
    <p:sldId id="298" r:id="rId12"/>
    <p:sldId id="282" r:id="rId13"/>
    <p:sldId id="286" r:id="rId14"/>
    <p:sldId id="318" r:id="rId15"/>
    <p:sldId id="331" r:id="rId16"/>
    <p:sldId id="332" r:id="rId17"/>
    <p:sldId id="333" r:id="rId18"/>
    <p:sldId id="334" r:id="rId19"/>
    <p:sldId id="313" r:id="rId20"/>
    <p:sldId id="322" r:id="rId21"/>
    <p:sldId id="323" r:id="rId22"/>
    <p:sldId id="304" r:id="rId23"/>
    <p:sldId id="327" r:id="rId24"/>
    <p:sldId id="319" r:id="rId25"/>
    <p:sldId id="320" r:id="rId26"/>
    <p:sldId id="312" r:id="rId27"/>
    <p:sldId id="309" r:id="rId28"/>
    <p:sldId id="287" r:id="rId29"/>
    <p:sldId id="290" r:id="rId30"/>
    <p:sldId id="347" r:id="rId31"/>
    <p:sldId id="351" r:id="rId32"/>
    <p:sldId id="352" r:id="rId33"/>
    <p:sldId id="291" r:id="rId34"/>
    <p:sldId id="350" r:id="rId35"/>
    <p:sldId id="353" r:id="rId36"/>
    <p:sldId id="288" r:id="rId37"/>
    <p:sldId id="289" r:id="rId38"/>
    <p:sldId id="292" r:id="rId39"/>
    <p:sldId id="293" r:id="rId40"/>
    <p:sldId id="355" r:id="rId41"/>
    <p:sldId id="356" r:id="rId42"/>
    <p:sldId id="357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54" r:id="rId54"/>
    <p:sldId id="271" r:id="rId55"/>
    <p:sldId id="299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37" autoAdjust="0"/>
  </p:normalViewPr>
  <p:slideViewPr>
    <p:cSldViewPr>
      <p:cViewPr>
        <p:scale>
          <a:sx n="53" d="100"/>
          <a:sy n="53" d="100"/>
        </p:scale>
        <p:origin x="-1536" y="-62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193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486048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 </a:t>
            </a:r>
            <a:r>
              <a:rPr lang="ru-RU" altLang="ru-RU" b="1" dirty="0" smtClean="0"/>
              <a:t>В мире – от 10 до 30%          В России – от 15 до 35</a:t>
            </a:r>
            <a:r>
              <a:rPr lang="en-US" altLang="ru-RU" b="1" dirty="0" smtClean="0"/>
              <a:t>%</a:t>
            </a:r>
            <a:r>
              <a:rPr lang="ru-RU" altLang="ru-RU" b="1" dirty="0" smtClean="0"/>
              <a:t> . </a:t>
            </a:r>
            <a:r>
              <a:rPr lang="ru-RU" altLang="ru-RU" sz="1800" b="1" dirty="0" smtClean="0"/>
              <a:t>           </a:t>
            </a:r>
            <a:r>
              <a:rPr lang="ru-RU" altLang="ru-RU" sz="1200" b="1" dirty="0" smtClean="0"/>
              <a:t>( Н. И. Ильина с </a:t>
            </a:r>
            <a:r>
              <a:rPr lang="ru-RU" altLang="ru-RU" sz="1200" b="1" dirty="0" err="1" smtClean="0"/>
              <a:t>соавт</a:t>
            </a:r>
            <a:r>
              <a:rPr lang="ru-RU" altLang="ru-RU" sz="1200" b="1" dirty="0" smtClean="0"/>
              <a:t>. 2007)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dirty="0" smtClean="0"/>
              <a:t>У 1</a:t>
            </a:r>
            <a:r>
              <a:rPr lang="en-US" dirty="0" smtClean="0"/>
              <a:t>/5 </a:t>
            </a:r>
            <a:r>
              <a:rPr lang="ru-RU" dirty="0" smtClean="0"/>
              <a:t>населения</a:t>
            </a:r>
            <a:r>
              <a:rPr lang="ru-RU" baseline="0" dirty="0" smtClean="0"/>
              <a:t> хотя бы 1 раз в жизни возникали аллергические реакции</a:t>
            </a: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9D11E2E-D856-4F47-A0E7-CEB51AEFA82D}" type="slidenum">
              <a:rPr lang="en-US" altLang="ru-RU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en-US" alt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 пыли насчитывается более 150 видов клещей, но не все эти виды имеют значение …..Много клещей содержится в коврах, постельных принадлежностях, мягких игрушках и мягкой мебели. Наилучшими условиями для роста клещей являются температура 22-26 С и относительная влажность более 55%. Основным</a:t>
            </a:r>
            <a:r>
              <a:rPr lang="ru-RU" sz="2000" i="1" baseline="0" dirty="0" smtClean="0">
                <a:latin typeface="Times New Roman" pitchFamily="18" charset="0"/>
                <a:cs typeface="Times New Roman" pitchFamily="18" charset="0"/>
              </a:rPr>
              <a:t> источником питания для клещей являются </a:t>
            </a:r>
            <a:r>
              <a:rPr lang="ru-RU" sz="2000" i="1" baseline="0" dirty="0" err="1" smtClean="0">
                <a:latin typeface="Times New Roman" pitchFamily="18" charset="0"/>
                <a:cs typeface="Times New Roman" pitchFamily="18" charset="0"/>
              </a:rPr>
              <a:t>слущенный</a:t>
            </a:r>
            <a:r>
              <a:rPr lang="ru-RU" sz="2000" i="1" baseline="0" dirty="0" smtClean="0">
                <a:latin typeface="Times New Roman" pitchFamily="18" charset="0"/>
                <a:cs typeface="Times New Roman" pitchFamily="18" charset="0"/>
              </a:rPr>
              <a:t> эпителий животных, человека, остатки пищи, плесневые и дрожжевые грибы</a:t>
            </a:r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Отдельные виды</a:t>
            </a:r>
            <a:r>
              <a:rPr lang="ru-RU" baseline="0" dirty="0" smtClean="0"/>
              <a:t> грибов хорошо культивируются в жилых помещениях, преимущественно сырых, плохо проветриваемых помещениях. </a:t>
            </a:r>
            <a:r>
              <a:rPr lang="ru-RU" baseline="0" dirty="0" err="1" smtClean="0"/>
              <a:t>Термостабильные</a:t>
            </a:r>
            <a:r>
              <a:rPr lang="ru-RU" baseline="0" dirty="0" smtClean="0"/>
              <a:t> формы грибов, попадая с током воздуха в жилые помещения, продолжают </a:t>
            </a:r>
            <a:r>
              <a:rPr lang="ru-RU" baseline="0" dirty="0" err="1" smtClean="0"/>
              <a:t>вегетировать</a:t>
            </a:r>
            <a:r>
              <a:rPr lang="ru-RU" baseline="0" dirty="0" smtClean="0"/>
              <a:t> на тканях из </a:t>
            </a:r>
            <a:r>
              <a:rPr lang="ru-RU" baseline="0" dirty="0" err="1" smtClean="0"/>
              <a:t>хлопка,коже,овощах,углеводсодержащих</a:t>
            </a:r>
            <a:r>
              <a:rPr lang="ru-RU" baseline="0" dirty="0" smtClean="0"/>
              <a:t> продуктах. В настоящее время в домашней пыли в различных странах выявлено около 300 видов грибов.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Аллергены домашних животных присутствуют</a:t>
            </a:r>
            <a:r>
              <a:rPr lang="ru-RU" baseline="0" dirty="0" smtClean="0"/>
              <a:t> в домашней пыли и воздушной среде жилых помещений при обитании в них домашних животных. Наибольшей </a:t>
            </a:r>
            <a:r>
              <a:rPr lang="ru-RU" baseline="0" dirty="0" err="1" smtClean="0"/>
              <a:t>аллергенной</a:t>
            </a:r>
            <a:r>
              <a:rPr lang="ru-RU" baseline="0" dirty="0" smtClean="0"/>
              <a:t> активностью обладают….наиболее часто сенсибилизация к домашним животным проявляется БА, </a:t>
            </a:r>
            <a:r>
              <a:rPr lang="ru-RU" baseline="0" dirty="0" err="1" smtClean="0"/>
              <a:t>риноконьюктивитом</a:t>
            </a:r>
            <a:r>
              <a:rPr lang="ru-RU" baseline="0" dirty="0" smtClean="0"/>
              <a:t>, реже кожной аллергией. Также значительной сенсибилизирующей активностью обладают аллергены пера птиц набивного материала для подушек и перин.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Высокой </a:t>
            </a:r>
            <a:r>
              <a:rPr lang="ru-RU" dirty="0" err="1" smtClean="0"/>
              <a:t>аллергенной</a:t>
            </a:r>
            <a:r>
              <a:rPr lang="ru-RU" dirty="0" smtClean="0"/>
              <a:t> активностью</a:t>
            </a:r>
            <a:r>
              <a:rPr lang="ru-RU" baseline="0" dirty="0" smtClean="0"/>
              <a:t> обладают…. Присутствующие в составе сухого корма для аквариумных рыб низшие рачки, РАЗЛИЧНЫЕ ВИДЫ ДАФНИЙ обладают значительной </a:t>
            </a:r>
            <a:r>
              <a:rPr lang="ru-RU" baseline="0" dirty="0" err="1" smtClean="0"/>
              <a:t>аллергенной</a:t>
            </a:r>
            <a:r>
              <a:rPr lang="ru-RU" baseline="0" dirty="0" smtClean="0"/>
              <a:t> активностью. Насекомые, обитающие в домах, могут быть причиной респираторной аллергии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9D11E2E-D856-4F47-A0E7-CEB51AEFA82D}" type="slidenum">
              <a:rPr lang="en-US" altLang="ru-RU">
                <a:solidFill>
                  <a:srgbClr val="000000"/>
                </a:solidFill>
                <a:latin typeface="Arial" charset="0"/>
              </a:rPr>
              <a:pPr/>
              <a:t>22</a:t>
            </a:fld>
            <a:endParaRPr lang="en-US" alt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У детей и подростков пищевая аллергия чаще всего обусловливается сенсибилизацией</a:t>
            </a:r>
            <a:r>
              <a:rPr lang="ru-RU" altLang="ru-RU" baseline="0" dirty="0" smtClean="0"/>
              <a:t> к белкам коровьего молока, </a:t>
            </a:r>
            <a:r>
              <a:rPr lang="ru-RU" altLang="ru-RU" baseline="0" dirty="0" err="1" smtClean="0"/>
              <a:t>яиц,рыбы</a:t>
            </a:r>
            <a:r>
              <a:rPr lang="ru-RU" altLang="ru-RU" baseline="0" dirty="0" smtClean="0"/>
              <a:t>, </a:t>
            </a:r>
            <a:r>
              <a:rPr lang="ru-RU" altLang="ru-RU" baseline="0" dirty="0" err="1" smtClean="0"/>
              <a:t>орехов,злаков</a:t>
            </a:r>
            <a:r>
              <a:rPr lang="ru-RU" altLang="ru-RU" baseline="0" dirty="0" smtClean="0"/>
              <a:t>, цитрусовым, морепродуктам, ягодам, экзотическим фруктам. Не исключается возможность пищевой аллергии к генетически модифицированным продуктам. Проявления пищевой аллергии – атопический дерматит, острая крапивница, нарушения </a:t>
            </a:r>
            <a:r>
              <a:rPr lang="ru-RU" altLang="ru-RU" baseline="0" dirty="0" err="1" smtClean="0"/>
              <a:t>сос</a:t>
            </a:r>
            <a:r>
              <a:rPr lang="ru-RU" altLang="ru-RU" baseline="0" dirty="0" smtClean="0"/>
              <a:t> </a:t>
            </a:r>
            <a:r>
              <a:rPr lang="ru-RU" altLang="ru-RU" baseline="0" dirty="0" err="1" smtClean="0"/>
              <a:t>тороны</a:t>
            </a:r>
            <a:r>
              <a:rPr lang="ru-RU" altLang="ru-RU" baseline="0" dirty="0" smtClean="0"/>
              <a:t> ЖКТ, отеки, вплоть до анафилактического шока.</a:t>
            </a:r>
            <a:endParaRPr lang="ru-RU" alt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/>
              <a:t>Наиболее часто Ал.</a:t>
            </a:r>
            <a:r>
              <a:rPr lang="ru-RU" baseline="0" dirty="0" smtClean="0"/>
              <a:t> Реакции вызывают антибиотики пенициллинового ряда (среди них пенициллин). </a:t>
            </a:r>
            <a:r>
              <a:rPr lang="ru-RU" sz="2400" i="1" dirty="0" smtClean="0"/>
              <a:t>Антибиотики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пенициллинового ряда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i="1" dirty="0" smtClean="0"/>
              <a:t>Сульфаниламидные препараты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i="1" dirty="0" smtClean="0"/>
              <a:t>Новокаин</a:t>
            </a:r>
          </a:p>
          <a:p>
            <a:pPr algn="l">
              <a:buFont typeface="Arial" pitchFamily="34" charset="0"/>
              <a:buChar char="•"/>
            </a:pPr>
            <a:r>
              <a:rPr lang="ru-RU" sz="2400" i="1" dirty="0" err="1" smtClean="0"/>
              <a:t>Лидокин</a:t>
            </a:r>
            <a:endParaRPr lang="ru-RU" sz="2400" i="1" dirty="0" smtClean="0"/>
          </a:p>
          <a:p>
            <a:pPr algn="l">
              <a:buFont typeface="Arial" pitchFamily="34" charset="0"/>
              <a:buChar char="•"/>
            </a:pPr>
            <a:r>
              <a:rPr lang="ru-RU" sz="2400" i="1" dirty="0" smtClean="0"/>
              <a:t>НПВП </a:t>
            </a:r>
          </a:p>
          <a:p>
            <a:pPr algn="l"/>
            <a:r>
              <a:rPr lang="ru-RU" sz="2400" i="1" dirty="0" smtClean="0"/>
              <a:t>(в том числе аспирин)</a:t>
            </a:r>
          </a:p>
          <a:p>
            <a:r>
              <a:rPr lang="ru-RU" baseline="0" dirty="0" smtClean="0"/>
              <a:t>Значительной сенсибилизирующей способностью  обладают также …..другие анестетики. Наиболее вероятна лекарственная сенсибилизация при местном применении лекарственных средств.. Риск лекарственной сенсибилизации выше при парентеральном введении препарата по сравнению с введением внутрь. Риск.. Увеличивается при одновременном приеме нескольких препаратов, бесконтрольном, длительном, прерывистом применении. Лекарственная аллергия может быть причиной кожной, респираторной </a:t>
            </a:r>
            <a:r>
              <a:rPr lang="ru-RU" baseline="0" dirty="0" err="1" smtClean="0"/>
              <a:t>алергии</a:t>
            </a:r>
            <a:r>
              <a:rPr lang="ru-RU" baseline="0" dirty="0" smtClean="0"/>
              <a:t>, а также анафилактического шока.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Аллергические реакции могут вызывать аллергены ядов и тел насекомых (пчел,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ос,шершней,комаров,муравьев,бабочек</a:t>
            </a:r>
            <a:r>
              <a:rPr lang="ru-RU" baseline="0" dirty="0" smtClean="0"/>
              <a:t>).Чешуйки </a:t>
            </a:r>
            <a:r>
              <a:rPr lang="ru-RU" baseline="0" dirty="0" err="1" smtClean="0"/>
              <a:t>крыльев,волоски,части</a:t>
            </a:r>
            <a:r>
              <a:rPr lang="ru-RU" baseline="0" dirty="0" smtClean="0"/>
              <a:t> тела </a:t>
            </a:r>
            <a:r>
              <a:rPr lang="ru-RU" baseline="0" dirty="0" err="1" smtClean="0"/>
              <a:t>насекомых,слюна</a:t>
            </a:r>
            <a:r>
              <a:rPr lang="ru-RU" baseline="0" dirty="0" smtClean="0"/>
              <a:t>, экскременты, секреты их защитных желез содержат </a:t>
            </a:r>
            <a:r>
              <a:rPr lang="ru-RU" baseline="0" dirty="0" err="1" smtClean="0"/>
              <a:t>антигенные</a:t>
            </a:r>
            <a:r>
              <a:rPr lang="ru-RU" baseline="0" dirty="0" smtClean="0"/>
              <a:t> субстанции и БА соединения, проникающие в организм при прямом </a:t>
            </a:r>
            <a:r>
              <a:rPr lang="ru-RU" baseline="0" dirty="0" err="1" smtClean="0"/>
              <a:t>контакте,укусе</a:t>
            </a:r>
            <a:r>
              <a:rPr lang="ru-RU" baseline="0" dirty="0" smtClean="0"/>
              <a:t>, ингаляционном путем и могут вызывать аллергические, токсические реакции. В яде разных насекомых – различные БАВ, например, в яде ос обнаружены фосфатазы А и В, </a:t>
            </a:r>
            <a:r>
              <a:rPr lang="ru-RU" baseline="0" dirty="0" err="1" smtClean="0"/>
              <a:t>гиалуронидаза</a:t>
            </a:r>
            <a:r>
              <a:rPr lang="ru-RU" baseline="0" dirty="0" smtClean="0"/>
              <a:t>, некоторые ферменты, вызывающие </a:t>
            </a:r>
            <a:r>
              <a:rPr lang="ru-RU" baseline="0" dirty="0" err="1" smtClean="0"/>
              <a:t>бронхоспазм</a:t>
            </a:r>
            <a:r>
              <a:rPr lang="ru-RU" baseline="0" dirty="0" smtClean="0"/>
              <a:t>, гемолитическое </a:t>
            </a:r>
            <a:r>
              <a:rPr lang="ru-RU" baseline="0" dirty="0" err="1" smtClean="0"/>
              <a:t>д-е,инейротоксичкеское</a:t>
            </a:r>
            <a:r>
              <a:rPr lang="ru-RU" baseline="0" dirty="0" smtClean="0"/>
              <a:t>.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7B263E79-BBF1-4DC0-A38F-898B0AF6C6B5}" type="slidenum">
              <a:rPr lang="en-US" altLang="ru-RU" smtClean="0">
                <a:solidFill>
                  <a:srgbClr val="000000"/>
                </a:solidFill>
              </a:rPr>
              <a:pPr/>
              <a:t>40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217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32375" cy="4117975"/>
          </a:xfrm>
          <a:noFill/>
          <a:ln/>
        </p:spPr>
        <p:txBody>
          <a:bodyPr lIns="90348" tIns="45173" rIns="90348" bIns="45173"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1996EF1-92C8-42BB-9D07-55797C0E7AAD}" type="slidenum">
              <a:rPr lang="en-US" altLang="ru-RU" smtClean="0">
                <a:solidFill>
                  <a:srgbClr val="000000"/>
                </a:solidFill>
              </a:rPr>
              <a:pPr/>
              <a:t>41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A1246CD-B0E9-4C1E-B26F-F1FC41E5255B}" type="slidenum">
              <a:rPr lang="en-US" altLang="ru-RU" smtClean="0">
                <a:solidFill>
                  <a:srgbClr val="000000"/>
                </a:solidFill>
              </a:rPr>
              <a:pPr/>
              <a:t>42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77863"/>
            <a:ext cx="4625975" cy="34702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73563"/>
            <a:ext cx="5035550" cy="4071937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Огромное количество</a:t>
            </a:r>
            <a:r>
              <a:rPr lang="ru-RU" baseline="0" dirty="0" smtClean="0"/>
              <a:t> факторов риска, которые способствуют вредные привычки родителей, особенно матери во время беременности –например курение является фактором высокого риска заболеваний органов дыхания у детей раннего возраста, в т.ч. у детей раннего возраста, поскольку  Табачный дым содержит высокотоксичные химические соединения (угарный </a:t>
            </a:r>
            <a:r>
              <a:rPr lang="ru-RU" baseline="0" dirty="0" err="1" smtClean="0"/>
              <a:t>газ,оксид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азота,альдегиды,никотин</a:t>
            </a:r>
            <a:r>
              <a:rPr lang="ru-RU" baseline="0" dirty="0" smtClean="0"/>
              <a:t>), отрицательно влияющие на…системы. Развитию сенсибилизации способствуют избыточное </a:t>
            </a:r>
            <a:r>
              <a:rPr lang="ru-RU" baseline="0" dirty="0" err="1" smtClean="0"/>
              <a:t>упостребление</a:t>
            </a:r>
            <a:r>
              <a:rPr lang="ru-RU" baseline="0" dirty="0" smtClean="0"/>
              <a:t> будущей матерью сенсибилизирующих продуктов. Пищевые антигены, проникающие через плацентарный барьер стимулируют у плода синтез специфических </a:t>
            </a:r>
            <a:r>
              <a:rPr lang="en-US" baseline="0" dirty="0" err="1" smtClean="0"/>
              <a:t>JgE</a:t>
            </a:r>
            <a:r>
              <a:rPr lang="ru-RU" baseline="0" dirty="0" smtClean="0"/>
              <a:t> -антител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 к сожалению,</a:t>
            </a:r>
            <a:r>
              <a:rPr lang="ru-RU" baseline="0" dirty="0" smtClean="0"/>
              <a:t> не всегда удается вычислить «виновника» аллергии</a:t>
            </a:r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Он заметил, что некоторые</a:t>
            </a:r>
            <a:r>
              <a:rPr lang="ru-RU" baseline="0" dirty="0" smtClean="0"/>
              <a:t> симптомы у его пациентов … развиваются при контакте с некоторыми веществами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Т.е другими словами наша иммунная система отвечает бурной реакцией при непосредственном контакте с</a:t>
            </a:r>
            <a:r>
              <a:rPr lang="ru-RU" baseline="0" dirty="0" smtClean="0"/>
              <a:t> веществами, которые сами по себе безобидны. </a:t>
            </a: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err="1" smtClean="0"/>
              <a:t>Экзо-попадающие</a:t>
            </a:r>
            <a:r>
              <a:rPr lang="ru-RU" altLang="ru-RU" dirty="0" smtClean="0"/>
              <a:t> попадающие в организм из вне, эндо – образующиеся в самом организме, например при…..</a:t>
            </a:r>
          </a:p>
          <a:p>
            <a:r>
              <a:rPr lang="ru-RU" altLang="ru-RU" dirty="0" smtClean="0"/>
              <a:t>Инфекционного происхождения: бактерии, вирусы, грибки и продукты их жизнедеятельности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0FFE208-655E-4726-9020-474B143C6F6A}" type="slidenum">
              <a:rPr lang="ru-RU" altLang="ru-RU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Мы</a:t>
            </a:r>
            <a:r>
              <a:rPr lang="ru-RU" baseline="0" dirty="0" smtClean="0"/>
              <a:t> остановимся на </a:t>
            </a:r>
            <a:r>
              <a:rPr lang="ru-RU" baseline="0" dirty="0" err="1" smtClean="0"/>
              <a:t>экзоаллергенах</a:t>
            </a:r>
            <a:r>
              <a:rPr lang="ru-RU" baseline="0" dirty="0" smtClean="0"/>
              <a:t>, поскольку мы наиболее часто сталкиваемся с ними в нашей жизни</a:t>
            </a: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7CCC0FC-311E-4AEC-B2C6-B7194F7523B3}" type="slidenum">
              <a:rPr lang="en-US" altLang="ru-RU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 alt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9D11E2E-D856-4F47-A0E7-CEB51AEFA82D}" type="slidenum">
              <a:rPr lang="en-US" altLang="ru-RU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en-US" alt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err="1" smtClean="0"/>
              <a:t>Антигенные</a:t>
            </a:r>
            <a:r>
              <a:rPr lang="ru-RU" altLang="ru-RU" dirty="0" smtClean="0"/>
              <a:t> свойства их определяются</a:t>
            </a:r>
            <a:r>
              <a:rPr lang="ru-RU" altLang="ru-RU" baseline="0" dirty="0" smtClean="0"/>
              <a:t> органическими соединениями </a:t>
            </a:r>
            <a:r>
              <a:rPr lang="ru-RU" altLang="ru-RU" baseline="0" dirty="0" err="1" smtClean="0"/>
              <a:t>растительного,животного</a:t>
            </a:r>
            <a:r>
              <a:rPr lang="ru-RU" altLang="ru-RU" baseline="0" dirty="0" smtClean="0"/>
              <a:t>, микробного и грибкового происхождения.</a:t>
            </a:r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58613" y="1950720"/>
            <a:ext cx="11166788" cy="2600960"/>
          </a:xfrm>
          <a:ln>
            <a:noFill/>
          </a:ln>
        </p:spPr>
        <p:txBody>
          <a:bodyPr vert="horz" tIns="0" rIns="2600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58613" y="4591695"/>
            <a:ext cx="11171123" cy="2492587"/>
          </a:xfrm>
        </p:spPr>
        <p:txBody>
          <a:bodyPr lIns="0" rIns="26009"/>
          <a:lstStyle>
            <a:lvl1pPr marL="0" marR="65023" indent="0" algn="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</a:lvl2pPr>
            <a:lvl3pPr marL="1300460" indent="0" algn="ctr">
              <a:buNone/>
            </a:lvl3pPr>
            <a:lvl4pPr marL="1950690" indent="0" algn="ctr">
              <a:buNone/>
            </a:lvl4pPr>
            <a:lvl5pPr marL="2600919" indent="0" algn="ctr">
              <a:buNone/>
            </a:lvl5pPr>
            <a:lvl6pPr marL="3251149" indent="0" algn="ctr">
              <a:buNone/>
            </a:lvl6pPr>
            <a:lvl7pPr marL="3901379" indent="0" algn="ctr">
              <a:buNone/>
            </a:lvl7pPr>
            <a:lvl8pPr marL="4551609" indent="0" algn="ctr">
              <a:buNone/>
            </a:lvl8pPr>
            <a:lvl9pPr marL="520183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1300482"/>
            <a:ext cx="2926080" cy="741228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1300482"/>
            <a:ext cx="8561493" cy="741228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278" y="1872691"/>
            <a:ext cx="11054080" cy="1937715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4278" y="3846633"/>
            <a:ext cx="11054080" cy="2147146"/>
          </a:xfrm>
        </p:spPr>
        <p:txBody>
          <a:bodyPr lIns="65023" rIns="65023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1001370"/>
            <a:ext cx="11704320" cy="1625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240" y="2730788"/>
            <a:ext cx="5743787" cy="630732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610773" y="2730788"/>
            <a:ext cx="5743787" cy="630732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1001370"/>
            <a:ext cx="11704320" cy="1625600"/>
          </a:xfrm>
        </p:spPr>
        <p:txBody>
          <a:bodyPr tIns="65023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638575"/>
            <a:ext cx="5746045" cy="937745"/>
          </a:xfrm>
        </p:spPr>
        <p:txBody>
          <a:bodyPr lIns="65023" tIns="0" rIns="65023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6259" y="2644989"/>
            <a:ext cx="5748302" cy="931332"/>
          </a:xfrm>
        </p:spPr>
        <p:txBody>
          <a:bodyPr lIns="65023" tIns="0" rIns="65023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50240" y="3576320"/>
            <a:ext cx="5746045" cy="546946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6259" y="3576320"/>
            <a:ext cx="5748302" cy="546946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1001370"/>
            <a:ext cx="11812693" cy="1625600"/>
          </a:xfrm>
        </p:spPr>
        <p:txBody>
          <a:bodyPr vert="horz" tIns="6502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731523"/>
            <a:ext cx="3901440" cy="165269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75360" y="2384213"/>
            <a:ext cx="3901440" cy="6502400"/>
          </a:xfrm>
        </p:spPr>
        <p:txBody>
          <a:bodyPr lIns="26009" rIns="26009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84516" y="2384213"/>
            <a:ext cx="7270044" cy="6502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8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502404" y="1575932"/>
            <a:ext cx="7477760" cy="58521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1383657" y="7622782"/>
            <a:ext cx="221082" cy="221082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986" y="1673950"/>
            <a:ext cx="3147162" cy="2250839"/>
          </a:xfrm>
        </p:spPr>
        <p:txBody>
          <a:bodyPr vert="horz" lIns="65023" tIns="65023" rIns="65023" bIns="65023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6987" y="4023161"/>
            <a:ext cx="3142827" cy="3099477"/>
          </a:xfrm>
        </p:spPr>
        <p:txBody>
          <a:bodyPr lIns="91032" rIns="65023" bIns="65023" anchor="t"/>
          <a:lstStyle>
            <a:lvl1pPr marL="0" indent="0" algn="l">
              <a:spcBef>
                <a:spcPts val="356"/>
              </a:spcBef>
              <a:buFontTx/>
              <a:buNone/>
              <a:defRPr sz="18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7573" y="9040143"/>
            <a:ext cx="866987" cy="519289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957572" y="1705980"/>
            <a:ext cx="6567424" cy="559206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3547" y="8272498"/>
            <a:ext cx="13031893" cy="14811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6231467" y="8845974"/>
            <a:ext cx="6773333" cy="90762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3547" y="-10160"/>
            <a:ext cx="13031893" cy="14811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231467" y="-10160"/>
            <a:ext cx="6773333" cy="90762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50240" y="1001370"/>
            <a:ext cx="11704320" cy="1625600"/>
          </a:xfrm>
          <a:prstGeom prst="rect">
            <a:avLst/>
          </a:prstGeom>
        </p:spPr>
        <p:txBody>
          <a:bodyPr vert="horz" lIns="0" tIns="65023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50240" y="2752683"/>
            <a:ext cx="11704320" cy="6242304"/>
          </a:xfrm>
          <a:prstGeom prst="rect">
            <a:avLst/>
          </a:prstGeom>
        </p:spPr>
        <p:txBody>
          <a:bodyPr vert="horz" lIns="130046" tIns="65023" rIns="130046" bIns="6502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F221A2-9D24-430C-9307-C1EFBA14EA5E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793067" y="9040143"/>
            <a:ext cx="4768427" cy="51928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270827" y="9040143"/>
            <a:ext cx="1083733" cy="519289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7046" y="287869"/>
            <a:ext cx="13056779" cy="923341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0138" indent="-390138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0322" indent="-35112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indent="-35112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0598" indent="-29910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735" indent="-29910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873" indent="-29910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965" indent="-26009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21103" indent="-260092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11241" indent="-26009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6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4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61.gif"/><Relationship Id="rId28" Type="http://schemas.openxmlformats.org/officeDocument/2006/relationships/image" Target="../media/image88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9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images.yandex.ru/yandsearch?text=%D0%B4%D0%B5%D0%BD%D0%B4%D1%80%D0%B8%D1%82%D0%BD%D1%8B%D0%B5%20%D0%BA%D0%BB%D0%B5%D1%82%D0%BA%D0%B8&amp;noreask=1&amp;img_url=joelotron.files.wordpress.com/2010/02/dendritic-cell.jpg?w=720&amp;h=405&amp;pos=7&amp;rpt=simage&amp;lr=67&amp;nojs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-22\Liceum\Data\СЛУЖБА ПРОФОРИЕНТАЦИИ в data\УНИВЕРСИТЕТСКИЕ СУББОТЫ\символика\ве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423" y="1803965"/>
            <a:ext cx="8295076" cy="174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Содержимое 5"/>
          <p:cNvSpPr>
            <a:spLocks noGrp="1"/>
          </p:cNvSpPr>
          <p:nvPr>
            <p:ph idx="4294967295"/>
          </p:nvPr>
        </p:nvSpPr>
        <p:spPr bwMode="auto">
          <a:xfrm>
            <a:off x="460587" y="3136054"/>
            <a:ext cx="11776569" cy="35830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endParaRPr lang="ru-RU" sz="68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6800" b="1" dirty="0" smtClean="0">
                <a:solidFill>
                  <a:srgbClr val="C00000"/>
                </a:solidFill>
                <a:latin typeface="Georgia" pitchFamily="18" charset="0"/>
              </a:rPr>
              <a:t>ШКОЛА ЗДОРОВЬЯ</a:t>
            </a:r>
          </a:p>
          <a:p>
            <a:pPr algn="ctr" eaLnBrk="1" hangingPunct="1">
              <a:buFontTx/>
              <a:buNone/>
            </a:pPr>
            <a:r>
              <a:rPr lang="ru-RU" sz="6300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Университетские субботы</a:t>
            </a:r>
          </a:p>
          <a:p>
            <a:pPr algn="ctr" eaLnBrk="1" hangingPunct="1">
              <a:buFontTx/>
              <a:buNone/>
            </a:pPr>
            <a:endParaRPr lang="ru-RU" sz="6800" b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2201335" y="474133"/>
            <a:ext cx="10586719" cy="136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Georgia" pitchFamily="18" charset="0"/>
              </a:rPr>
              <a:t>Министерство здравоохранения Российской Федерации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rgia" pitchFamily="18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rgia" pitchFamily="18" charset="0"/>
              </a:rPr>
              <a:t>«Северный государственный медицинский университет»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Georgia" pitchFamily="18" charset="0"/>
              </a:rPr>
              <a:t>Министерства здравоохранения Российской Федерации</a:t>
            </a:r>
            <a:endParaRPr lang="en-GB" sz="1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053" name="Прямоугольник 7"/>
          <p:cNvSpPr>
            <a:spLocks noChangeArrowheads="1"/>
          </p:cNvSpPr>
          <p:nvPr/>
        </p:nvSpPr>
        <p:spPr bwMode="auto">
          <a:xfrm>
            <a:off x="3467947" y="7642578"/>
            <a:ext cx="6502400" cy="86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Georgia" pitchFamily="18" charset="0"/>
              </a:rPr>
              <a:t>Архангельск</a:t>
            </a:r>
            <a:br>
              <a:rPr lang="ru-RU" b="1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>
                <a:solidFill>
                  <a:srgbClr val="002060"/>
                </a:solidFill>
                <a:latin typeface="Georgia" pitchFamily="18" charset="0"/>
              </a:rPr>
              <a:t>2019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747" y="325120"/>
            <a:ext cx="1889761" cy="18897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09600" y="304801"/>
            <a:ext cx="11704320" cy="12192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130046" tIns="65023" rIns="130046" bIns="65023">
            <a:normAutofit fontScale="85000" lnSpcReduction="20000"/>
          </a:bodyPr>
          <a:lstStyle/>
          <a:p>
            <a:pPr hangingPunct="1">
              <a:defRPr/>
            </a:pPr>
            <a:r>
              <a:rPr lang="ru-RU" sz="5100" i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Классификация аллергенов </a:t>
            </a:r>
          </a:p>
          <a:p>
            <a:pPr hangingPunct="1">
              <a:defRPr/>
            </a:pPr>
            <a:r>
              <a:rPr lang="ru-RU" sz="5100" i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по происхождению</a:t>
            </a: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876800" y="1625601"/>
            <a:ext cx="2844800" cy="657014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400" dirty="0" smtClean="0"/>
              <a:t>Аллергены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721601" y="2641601"/>
            <a:ext cx="3454400" cy="65701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400" dirty="0" err="1" smtClean="0"/>
              <a:t>Эндоаллергены</a:t>
            </a:r>
            <a:endParaRPr lang="ru-RU" sz="3400" dirty="0" smtClean="0"/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1422400" y="2641601"/>
            <a:ext cx="3352801" cy="65701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400" dirty="0" err="1" smtClean="0"/>
              <a:t>Экзоаллергены</a:t>
            </a:r>
            <a:endParaRPr lang="ru-RU" sz="3400" dirty="0" smtClean="0"/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9855201" y="3759201"/>
            <a:ext cx="2844800" cy="99309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/>
              <a:t>Приобретенные (вторичные) </a:t>
            </a:r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6604001" y="3759201"/>
            <a:ext cx="2641600" cy="99309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/>
              <a:t>Врожденные (первичные) </a:t>
            </a:r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>
            <a:off x="203201" y="4165601"/>
            <a:ext cx="3048000" cy="99309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/>
              <a:t>Инфекционного происхождения</a:t>
            </a:r>
          </a:p>
        </p:txBody>
      </p:sp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2641600" y="5486401"/>
            <a:ext cx="3251200" cy="99309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/>
              <a:t>Неинфекционного происхождения</a:t>
            </a: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6430392" y="5384801"/>
            <a:ext cx="2815209" cy="253197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коллоид щитовидной железы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ткань яичка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орган зрения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нервная ткань</a:t>
            </a:r>
          </a:p>
        </p:txBody>
      </p:sp>
      <p:sp>
        <p:nvSpPr>
          <p:cNvPr id="44043" name="TextBox 10"/>
          <p:cNvSpPr txBox="1">
            <a:spLocks noChangeArrowheads="1"/>
          </p:cNvSpPr>
          <p:nvPr/>
        </p:nvSpPr>
        <p:spPr bwMode="auto">
          <a:xfrm>
            <a:off x="9310712" y="5384801"/>
            <a:ext cx="3389291" cy="173175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опухолевые клетки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клетки некроза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600" dirty="0" smtClean="0"/>
              <a:t> денатурированные белки</a:t>
            </a:r>
          </a:p>
        </p:txBody>
      </p:sp>
      <p:sp>
        <p:nvSpPr>
          <p:cNvPr id="44044" name="TextBox 11"/>
          <p:cNvSpPr txBox="1">
            <a:spLocks noChangeArrowheads="1"/>
          </p:cNvSpPr>
          <p:nvPr/>
        </p:nvSpPr>
        <p:spPr bwMode="auto">
          <a:xfrm>
            <a:off x="3759201" y="7721600"/>
            <a:ext cx="2032000" cy="50064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Бытовые</a:t>
            </a:r>
          </a:p>
        </p:txBody>
      </p:sp>
      <p:sp>
        <p:nvSpPr>
          <p:cNvPr id="44045" name="TextBox 12"/>
          <p:cNvSpPr txBox="1">
            <a:spLocks noChangeArrowheads="1"/>
          </p:cNvSpPr>
          <p:nvPr/>
        </p:nvSpPr>
        <p:spPr bwMode="auto">
          <a:xfrm>
            <a:off x="1016000" y="7721600"/>
            <a:ext cx="1727201" cy="50064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Пищевые</a:t>
            </a:r>
          </a:p>
        </p:txBody>
      </p:sp>
      <p:sp>
        <p:nvSpPr>
          <p:cNvPr id="44046" name="TextBox 14"/>
          <p:cNvSpPr txBox="1">
            <a:spLocks noChangeArrowheads="1"/>
          </p:cNvSpPr>
          <p:nvPr/>
        </p:nvSpPr>
        <p:spPr bwMode="auto">
          <a:xfrm>
            <a:off x="203200" y="6807201"/>
            <a:ext cx="2438400" cy="50064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Лекарственные</a:t>
            </a:r>
          </a:p>
        </p:txBody>
      </p:sp>
      <p:sp>
        <p:nvSpPr>
          <p:cNvPr id="44047" name="TextBox 15"/>
          <p:cNvSpPr txBox="1">
            <a:spLocks noChangeArrowheads="1"/>
          </p:cNvSpPr>
          <p:nvPr/>
        </p:nvSpPr>
        <p:spPr bwMode="auto">
          <a:xfrm>
            <a:off x="2032001" y="8636001"/>
            <a:ext cx="2336801" cy="50064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Пыльцевые</a:t>
            </a:r>
          </a:p>
        </p:txBody>
      </p:sp>
      <p:cxnSp>
        <p:nvCxnSpPr>
          <p:cNvPr id="18" name="Прямая со стрелкой 17"/>
          <p:cNvCxnSpPr>
            <a:stCxn id="44035" idx="1"/>
          </p:cNvCxnSpPr>
          <p:nvPr/>
        </p:nvCxnSpPr>
        <p:spPr>
          <a:xfrm rot="10800000" flipV="1">
            <a:off x="2844800" y="1952979"/>
            <a:ext cx="2032000" cy="6886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4035" idx="3"/>
            <a:endCxn id="44036" idx="0"/>
          </p:cNvCxnSpPr>
          <p:nvPr/>
        </p:nvCxnSpPr>
        <p:spPr>
          <a:xfrm>
            <a:off x="7721600" y="1952979"/>
            <a:ext cx="1727201" cy="6886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44036" idx="2"/>
            <a:endCxn id="44038" idx="0"/>
          </p:cNvCxnSpPr>
          <p:nvPr/>
        </p:nvCxnSpPr>
        <p:spPr>
          <a:xfrm>
            <a:off x="9448801" y="3298615"/>
            <a:ext cx="1828800" cy="4605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4036" idx="2"/>
            <a:endCxn id="44039" idx="0"/>
          </p:cNvCxnSpPr>
          <p:nvPr/>
        </p:nvCxnSpPr>
        <p:spPr>
          <a:xfrm flipH="1">
            <a:off x="7924801" y="3298615"/>
            <a:ext cx="1524000" cy="4605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4037" idx="2"/>
            <a:endCxn id="44041" idx="0"/>
          </p:cNvCxnSpPr>
          <p:nvPr/>
        </p:nvCxnSpPr>
        <p:spPr>
          <a:xfrm>
            <a:off x="3098801" y="3298615"/>
            <a:ext cx="1168399" cy="218778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4037" idx="2"/>
            <a:endCxn id="44040" idx="0"/>
          </p:cNvCxnSpPr>
          <p:nvPr/>
        </p:nvCxnSpPr>
        <p:spPr>
          <a:xfrm flipH="1">
            <a:off x="1727201" y="3298615"/>
            <a:ext cx="1371600" cy="866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4041" idx="2"/>
            <a:endCxn id="44046" idx="0"/>
          </p:cNvCxnSpPr>
          <p:nvPr/>
        </p:nvCxnSpPr>
        <p:spPr>
          <a:xfrm flipH="1">
            <a:off x="1422400" y="6479491"/>
            <a:ext cx="2844800" cy="327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44041" idx="2"/>
            <a:endCxn id="44057" idx="0"/>
          </p:cNvCxnSpPr>
          <p:nvPr/>
        </p:nvCxnSpPr>
        <p:spPr>
          <a:xfrm>
            <a:off x="4267200" y="6479491"/>
            <a:ext cx="406401" cy="327710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44041" idx="2"/>
            <a:endCxn id="44045" idx="0"/>
          </p:cNvCxnSpPr>
          <p:nvPr/>
        </p:nvCxnSpPr>
        <p:spPr>
          <a:xfrm flipH="1">
            <a:off x="1879601" y="6479491"/>
            <a:ext cx="2387599" cy="12421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57" name="TextBox 13"/>
          <p:cNvSpPr txBox="1">
            <a:spLocks noChangeArrowheads="1"/>
          </p:cNvSpPr>
          <p:nvPr/>
        </p:nvSpPr>
        <p:spPr bwMode="auto">
          <a:xfrm>
            <a:off x="3352801" y="6807201"/>
            <a:ext cx="2641600" cy="50064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Промышленные</a:t>
            </a:r>
          </a:p>
        </p:txBody>
      </p:sp>
      <p:cxnSp>
        <p:nvCxnSpPr>
          <p:cNvPr id="41" name="Прямая со стрелкой 40"/>
          <p:cNvCxnSpPr>
            <a:stCxn id="44041" idx="2"/>
            <a:endCxn id="44044" idx="0"/>
          </p:cNvCxnSpPr>
          <p:nvPr/>
        </p:nvCxnSpPr>
        <p:spPr>
          <a:xfrm>
            <a:off x="4267200" y="6479491"/>
            <a:ext cx="508001" cy="12421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44041" idx="2"/>
            <a:endCxn id="44047" idx="0"/>
          </p:cNvCxnSpPr>
          <p:nvPr/>
        </p:nvCxnSpPr>
        <p:spPr>
          <a:xfrm flipH="1">
            <a:off x="3200402" y="6479491"/>
            <a:ext cx="1066798" cy="2156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трелка вниз 43"/>
          <p:cNvSpPr/>
          <p:nvPr/>
        </p:nvSpPr>
        <p:spPr>
          <a:xfrm>
            <a:off x="7721601" y="4775201"/>
            <a:ext cx="304801" cy="6096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hangingPunct="1">
              <a:defRPr/>
            </a:pPr>
            <a:endParaRPr lang="ru-RU" dirty="0"/>
          </a:p>
        </p:txBody>
      </p:sp>
      <p:sp>
        <p:nvSpPr>
          <p:cNvPr id="48" name="Стрелка вниз 47"/>
          <p:cNvSpPr/>
          <p:nvPr/>
        </p:nvSpPr>
        <p:spPr>
          <a:xfrm>
            <a:off x="11176001" y="4775201"/>
            <a:ext cx="304801" cy="609600"/>
          </a:xfrm>
          <a:prstGeom prst="down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hangingPunct="1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60" y="700336"/>
            <a:ext cx="11704320" cy="1625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Экзогенные аллергены.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1348408"/>
            <a:ext cx="11704320" cy="7632848"/>
          </a:xfrm>
        </p:spPr>
        <p:txBody>
          <a:bodyPr>
            <a:normAutofit/>
          </a:bodyPr>
          <a:lstStyle/>
          <a:p>
            <a:pPr>
              <a:buFont typeface="Wingdings 2"/>
              <a:buChar char=""/>
              <a:defRPr/>
            </a:pPr>
            <a:r>
              <a:rPr lang="ru-RU" sz="4400" i="1" dirty="0" smtClean="0"/>
              <a:t>Попадают в организм </a:t>
            </a:r>
            <a:r>
              <a:rPr lang="ru-RU" sz="4400" b="1" i="1" dirty="0" smtClean="0"/>
              <a:t>извне. </a:t>
            </a:r>
          </a:p>
          <a:p>
            <a:pPr>
              <a:buFont typeface="Wingdings 2"/>
              <a:buChar char=""/>
              <a:defRPr/>
            </a:pPr>
            <a:r>
              <a:rPr lang="ru-RU" sz="4400" i="1" dirty="0" smtClean="0"/>
              <a:t>Они являются наиболее частой причиной аллергических реакций</a:t>
            </a:r>
          </a:p>
          <a:p>
            <a:pPr>
              <a:buFont typeface="Wingdings 2"/>
              <a:buChar char=""/>
              <a:defRPr/>
            </a:pPr>
            <a:r>
              <a:rPr lang="ru-RU" sz="4400" i="1" dirty="0" smtClean="0"/>
              <a:t>Экзогенные аллергены проникают :</a:t>
            </a:r>
          </a:p>
          <a:p>
            <a:pPr>
              <a:buNone/>
              <a:defRPr/>
            </a:pPr>
            <a:r>
              <a:rPr lang="ru-RU" sz="4400" i="1" dirty="0" smtClean="0"/>
              <a:t>1. Через ЖКТ</a:t>
            </a:r>
          </a:p>
          <a:p>
            <a:pPr>
              <a:buNone/>
              <a:defRPr/>
            </a:pPr>
            <a:r>
              <a:rPr lang="ru-RU" sz="4400" i="1" dirty="0" smtClean="0"/>
              <a:t>2. Дыхательные пути</a:t>
            </a:r>
          </a:p>
          <a:p>
            <a:pPr>
              <a:buNone/>
              <a:defRPr/>
            </a:pPr>
            <a:r>
              <a:rPr lang="ru-RU" sz="4400" i="1" dirty="0" smtClean="0"/>
              <a:t>3. Кожу и слизистые</a:t>
            </a:r>
          </a:p>
          <a:p>
            <a:pPr>
              <a:buNone/>
              <a:defRPr/>
            </a:pPr>
            <a:r>
              <a:rPr lang="ru-RU" sz="4400" i="1" dirty="0" smtClean="0"/>
              <a:t>4. Кровь, лимфу, ликвор</a:t>
            </a:r>
          </a:p>
          <a:p>
            <a:pPr>
              <a:buNone/>
              <a:defRPr/>
            </a:pPr>
            <a:r>
              <a:rPr lang="ru-RU" sz="4400" i="1" dirty="0" smtClean="0"/>
              <a:t>5. Плаценту</a:t>
            </a:r>
          </a:p>
        </p:txBody>
      </p:sp>
      <p:pic>
        <p:nvPicPr>
          <p:cNvPr id="4" name="depositphotos_143503995-stock-illustration-allergy-background-with-allergens-and.jpg" descr="depositphotos_143503995-stock-illustration-allergy-background-with-allergens-and.jpg"/>
          <p:cNvPicPr>
            <a:picLocks noChangeAspect="1"/>
          </p:cNvPicPr>
          <p:nvPr/>
        </p:nvPicPr>
        <p:blipFill>
          <a:blip r:embed="rId3" cstate="print">
            <a:extLst/>
          </a:blip>
          <a:srcRect b="6836"/>
          <a:stretch>
            <a:fillRect/>
          </a:stretch>
        </p:blipFill>
        <p:spPr>
          <a:xfrm>
            <a:off x="7150472" y="4300735"/>
            <a:ext cx="5446773" cy="5171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286376" y="2716560"/>
            <a:ext cx="3961163" cy="5592544"/>
            <a:chOff x="3168" y="960"/>
            <a:chExt cx="1584" cy="2640"/>
          </a:xfrm>
        </p:grpSpPr>
        <p:pic>
          <p:nvPicPr>
            <p:cNvPr id="48148" name="Picture 7" descr="IMG004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1008"/>
              <a:ext cx="1584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9" name="Picture 11" descr="rectang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6" y="960"/>
              <a:ext cx="1536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41760" y="1996480"/>
            <a:ext cx="3576320" cy="3142827"/>
            <a:chOff x="2592" y="1680"/>
            <a:chExt cx="2736" cy="2400"/>
          </a:xfrm>
        </p:grpSpPr>
        <p:pic>
          <p:nvPicPr>
            <p:cNvPr id="48146" name="Picture 18" descr="IMG004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2" y="1680"/>
              <a:ext cx="2688" cy="2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7" name="Picture 19" descr="rectang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2" y="1680"/>
              <a:ext cx="2736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33494" y="325120"/>
            <a:ext cx="12137813" cy="119210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5700" b="1" i="1" dirty="0" smtClean="0">
                <a:effectLst/>
              </a:rPr>
              <a:t>Наиболее распространенные  </a:t>
            </a:r>
            <a:r>
              <a:rPr lang="ru-RU" altLang="ru-RU" sz="5700" b="1" i="1" dirty="0" err="1" smtClean="0">
                <a:effectLst/>
              </a:rPr>
              <a:t>экзоаллергены</a:t>
            </a:r>
            <a:r>
              <a:rPr lang="ru-RU" altLang="ru-RU" sz="5700" b="1" i="1" dirty="0" smtClean="0">
                <a:effectLst/>
              </a:rPr>
              <a:t> </a:t>
            </a:r>
            <a:endParaRPr lang="en-US" altLang="ru-RU" sz="5700" b="1" i="1" dirty="0" smtClean="0">
              <a:effectLst/>
            </a:endParaRPr>
          </a:p>
        </p:txBody>
      </p:sp>
      <p:pic>
        <p:nvPicPr>
          <p:cNvPr id="48133" name="Picture 5" descr="IMG00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64890" y="4985173"/>
            <a:ext cx="2962204" cy="444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622080" y="5852160"/>
            <a:ext cx="2876409" cy="3901440"/>
            <a:chOff x="1776" y="2112"/>
            <a:chExt cx="1274" cy="1728"/>
          </a:xfrm>
        </p:grpSpPr>
        <p:pic>
          <p:nvPicPr>
            <p:cNvPr id="48144" name="Picture 6" descr="IMG004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24" y="2160"/>
              <a:ext cx="1184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5" name="Picture 10" descr="rectang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6" y="2112"/>
              <a:ext cx="1274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5596880"/>
            <a:ext cx="3684693" cy="3901440"/>
            <a:chOff x="240" y="2352"/>
            <a:chExt cx="1680" cy="1680"/>
          </a:xfrm>
        </p:grpSpPr>
        <p:pic>
          <p:nvPicPr>
            <p:cNvPr id="48142" name="Picture 15" descr="IMG004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" y="2352"/>
              <a:ext cx="165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3" name="Picture 16" descr="rectang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352"/>
              <a:ext cx="1680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7" name="Text Box 21"/>
          <p:cNvSpPr txBox="1">
            <a:spLocks noChangeArrowheads="1"/>
          </p:cNvSpPr>
          <p:nvPr/>
        </p:nvSpPr>
        <p:spPr bwMode="auto">
          <a:xfrm>
            <a:off x="4270152" y="4876800"/>
            <a:ext cx="2235200" cy="93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eaLnBrk="1" hangingPunct="1"/>
            <a:r>
              <a:rPr lang="ru-RU" altLang="ru-RU" sz="2600" b="1" dirty="0">
                <a:latin typeface="Arial" charset="0"/>
              </a:rPr>
              <a:t>Бытовые клещи</a:t>
            </a:r>
            <a:endParaRPr lang="en-US" altLang="ru-RU" sz="2600" b="1" dirty="0">
              <a:latin typeface="Arial" charset="0"/>
            </a:endParaRPr>
          </a:p>
        </p:txBody>
      </p:sp>
      <p:sp>
        <p:nvSpPr>
          <p:cNvPr id="48138" name="Text Box 22"/>
          <p:cNvSpPr txBox="1">
            <a:spLocks noChangeArrowheads="1"/>
          </p:cNvSpPr>
          <p:nvPr/>
        </p:nvSpPr>
        <p:spPr bwMode="auto">
          <a:xfrm>
            <a:off x="5195455" y="2212504"/>
            <a:ext cx="6030238" cy="5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spAutoFit/>
          </a:bodyPr>
          <a:lstStyle/>
          <a:p>
            <a:pPr eaLnBrk="1" hangingPunct="1"/>
            <a:r>
              <a:rPr lang="ru-RU" altLang="ru-RU" sz="2600" b="1" dirty="0">
                <a:latin typeface="Arial" charset="0"/>
              </a:rPr>
              <a:t>Пыльца  луговых трав и деревьев</a:t>
            </a:r>
            <a:endParaRPr lang="en-US" altLang="ru-RU" sz="2600" b="1" dirty="0">
              <a:latin typeface="Arial" charset="0"/>
            </a:endParaRPr>
          </a:p>
        </p:txBody>
      </p:sp>
      <p:sp>
        <p:nvSpPr>
          <p:cNvPr id="48139" name="Text Box 24"/>
          <p:cNvSpPr txBox="1">
            <a:spLocks noChangeArrowheads="1"/>
          </p:cNvSpPr>
          <p:nvPr/>
        </p:nvSpPr>
        <p:spPr bwMode="auto">
          <a:xfrm>
            <a:off x="10006471" y="3648569"/>
            <a:ext cx="2962204" cy="133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algn="ctr" eaLnBrk="1" hangingPunct="1"/>
            <a:r>
              <a:rPr lang="ru-RU" altLang="ru-RU" sz="2600" b="1" dirty="0">
                <a:latin typeface="Arial" charset="0"/>
              </a:rPr>
              <a:t>Перхоть домашних</a:t>
            </a:r>
          </a:p>
          <a:p>
            <a:pPr algn="ctr" eaLnBrk="1" hangingPunct="1"/>
            <a:r>
              <a:rPr lang="ru-RU" altLang="ru-RU" sz="2600" b="1" dirty="0">
                <a:latin typeface="Arial" charset="0"/>
              </a:rPr>
              <a:t> животных</a:t>
            </a:r>
            <a:endParaRPr lang="en-US" altLang="ru-RU" sz="2600" b="1" dirty="0">
              <a:latin typeface="Arial" charset="0"/>
            </a:endParaRPr>
          </a:p>
        </p:txBody>
      </p:sp>
      <p:sp>
        <p:nvSpPr>
          <p:cNvPr id="48140" name="Text Box 25"/>
          <p:cNvSpPr txBox="1">
            <a:spLocks noChangeArrowheads="1"/>
          </p:cNvSpPr>
          <p:nvPr/>
        </p:nvSpPr>
        <p:spPr bwMode="auto">
          <a:xfrm>
            <a:off x="381720" y="5164832"/>
            <a:ext cx="3490524" cy="5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eaLnBrk="1" hangingPunct="1"/>
            <a:r>
              <a:rPr lang="ru-RU" altLang="ru-RU" sz="2600" b="1" dirty="0">
                <a:latin typeface="Arial" charset="0"/>
              </a:rPr>
              <a:t>Плесневые грибки</a:t>
            </a:r>
            <a:endParaRPr lang="en-US" altLang="ru-RU" sz="2600" b="1" dirty="0">
              <a:latin typeface="Arial" charset="0"/>
            </a:endParaRPr>
          </a:p>
        </p:txBody>
      </p:sp>
      <p:sp>
        <p:nvSpPr>
          <p:cNvPr id="48141" name="Text Box 26"/>
          <p:cNvSpPr txBox="1">
            <a:spLocks noChangeArrowheads="1"/>
          </p:cNvSpPr>
          <p:nvPr/>
        </p:nvSpPr>
        <p:spPr bwMode="auto">
          <a:xfrm>
            <a:off x="1965896" y="1420416"/>
            <a:ext cx="1205198" cy="5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spAutoFit/>
          </a:bodyPr>
          <a:lstStyle/>
          <a:p>
            <a:pPr eaLnBrk="1" hangingPunct="1"/>
            <a:r>
              <a:rPr lang="ru-RU" altLang="ru-RU" sz="2600" b="1" dirty="0">
                <a:latin typeface="Arial" charset="0"/>
              </a:rPr>
              <a:t>Пыль</a:t>
            </a:r>
            <a:endParaRPr lang="en-US" altLang="ru-RU" sz="2600" b="1" dirty="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50240" y="882792"/>
            <a:ext cx="11704320" cy="8386496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sz="4000" b="1" i="1" dirty="0" smtClean="0"/>
              <a:t>ПЫЛЬЦЕВАЯ АЛЛЕРГИЯ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600" i="1" dirty="0" smtClean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4400" i="1" dirty="0" smtClean="0"/>
              <a:t>Причиной развития пыльцевой аллергии могут быть аллергены трех основных групп растений.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4400" i="1" dirty="0" smtClean="0"/>
              <a:t>деревья и кустарники (береза, ольха, лещина или орешник, ива, дуб, каштан, тополь, вяз и т.д.),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4400" i="1" dirty="0" smtClean="0"/>
              <a:t>злаковые травы (тимофеевка, овсяница, мятлик, рожь, гречиха, пшеница и др.),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4400" i="1" dirty="0" smtClean="0"/>
              <a:t>сорные травы (лебеда, амброзия, одуванчик, конопля, крапива, полынь, лютик и др.).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900" i="1" dirty="0" smtClean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100" i="1" dirty="0" smtClean="0"/>
              <a:t/>
            </a:r>
            <a:br>
              <a:rPr lang="ru-RU" sz="3100" i="1" dirty="0" smtClean="0"/>
            </a:br>
            <a:endParaRPr lang="ru-RU" sz="31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916360"/>
            <a:ext cx="11704320" cy="80786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endParaRPr lang="ru-RU" sz="4800" i="1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ru-RU" sz="5400" i="1" dirty="0" smtClean="0"/>
              <a:t>Отмечается три </a:t>
            </a:r>
            <a:r>
              <a:rPr lang="ru-RU" sz="5400" b="1" i="1" dirty="0" smtClean="0"/>
              <a:t>пика обострения</a:t>
            </a:r>
          </a:p>
          <a:p>
            <a:pPr>
              <a:lnSpc>
                <a:spcPct val="80000"/>
              </a:lnSpc>
              <a:defRPr/>
            </a:pPr>
            <a:r>
              <a:rPr lang="ru-RU" sz="5400" i="1" dirty="0" smtClean="0"/>
              <a:t>весенний (апрель-май),обусловленный пыльцой деревьев; </a:t>
            </a:r>
          </a:p>
          <a:p>
            <a:pPr>
              <a:lnSpc>
                <a:spcPct val="80000"/>
              </a:lnSpc>
              <a:defRPr/>
            </a:pPr>
            <a:r>
              <a:rPr lang="ru-RU" sz="5400" i="1" dirty="0" smtClean="0"/>
              <a:t>летний (июнь-июль), связанный с пыльцой злаковых растений; </a:t>
            </a:r>
          </a:p>
          <a:p>
            <a:pPr>
              <a:lnSpc>
                <a:spcPct val="80000"/>
              </a:lnSpc>
              <a:defRPr/>
            </a:pPr>
            <a:r>
              <a:rPr lang="ru-RU" sz="5400" i="1" dirty="0" smtClean="0"/>
              <a:t>осенний (август-октябрь), обусловленный пыльцой сорных трав.</a:t>
            </a:r>
            <a:endParaRPr lang="ru-RU" sz="5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4800" b="1" i="1" dirty="0" smtClean="0"/>
              <a:t>Пыльцевые аллергены.</a:t>
            </a:r>
            <a:br>
              <a:rPr lang="ru-RU" altLang="ru-RU" sz="4800" b="1" i="1" dirty="0" smtClean="0"/>
            </a:br>
            <a:r>
              <a:rPr lang="ru-RU" altLang="ru-RU" sz="4800" b="1" i="1" dirty="0" smtClean="0"/>
              <a:t>  Поллиноз – классическое аллергическое заболевание.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i="1" dirty="0" smtClean="0"/>
              <a:t>Название «поллиноз» происходит от латинского слова </a:t>
            </a:r>
            <a:r>
              <a:rPr lang="ru-RU" sz="4400" i="1" dirty="0" err="1" smtClean="0"/>
              <a:t>pollen</a:t>
            </a:r>
            <a:r>
              <a:rPr lang="ru-RU" sz="4400" i="1" dirty="0" smtClean="0"/>
              <a:t> – пыльца, так как болезнь вызывает пыльца растений. Когда-то поллиноз называли «сенной лихорадкой», считая, что причиной развития заболевания является сено.</a:t>
            </a:r>
          </a:p>
          <a:p>
            <a:endParaRPr lang="ru-RU" sz="4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46416" y="6868764"/>
            <a:ext cx="5998344" cy="2884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813768" y="2356520"/>
            <a:ext cx="11704320" cy="5256195"/>
          </a:xfrm>
        </p:spPr>
        <p:txBody>
          <a:bodyPr>
            <a:noAutofit/>
          </a:bodyPr>
          <a:lstStyle/>
          <a:p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4400" b="1" i="1" dirty="0" smtClean="0"/>
              <a:t/>
            </a:r>
            <a:br>
              <a:rPr lang="ru-RU" altLang="ru-RU" sz="4400" b="1" i="1" dirty="0" smtClean="0"/>
            </a:br>
            <a:r>
              <a:rPr lang="ru-RU" altLang="ru-RU" sz="3600" b="1" dirty="0" smtClean="0"/>
              <a:t/>
            </a:r>
            <a:br>
              <a:rPr lang="ru-RU" altLang="ru-RU" sz="3600" b="1" dirty="0" smtClean="0"/>
            </a:br>
            <a:r>
              <a:rPr lang="ru-RU" altLang="ru-RU" sz="3600" b="1" dirty="0" smtClean="0"/>
              <a:t/>
            </a:r>
            <a:br>
              <a:rPr lang="ru-RU" altLang="ru-RU" sz="3600" b="1" dirty="0" smtClean="0"/>
            </a:br>
            <a:r>
              <a:rPr lang="ru-RU" altLang="ru-RU" sz="4200" i="1" dirty="0" smtClean="0">
                <a:solidFill>
                  <a:schemeClr val="tx1"/>
                </a:solidFill>
                <a:latin typeface="+mn-lt"/>
              </a:rPr>
              <a:t>Развивается при повторном контакте сенсибилизированного организма с пыльцой растений. Характеризуется острым аллергическим воспалением слизистых оболочек дыхательных путей, глаз, кожи. Проявляется затруднением дыхания, выделениями из носа, глаз, чиханием, зудом</a:t>
            </a: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endParaRPr lang="ru-RU" altLang="ru-RU" sz="2800" dirty="0" smtClean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82120" y="5452864"/>
            <a:ext cx="8424936" cy="4051879"/>
          </a:xfrm>
          <a:noFill/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371051" y="-250324"/>
            <a:ext cx="262697" cy="5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>
            <a:spAutoFit/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669752" y="340296"/>
            <a:ext cx="11704320" cy="1625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5100" b="1" i="1" dirty="0" smtClean="0">
                <a:effectLst/>
              </a:rPr>
              <a:t>Бытовые аллергены.</a:t>
            </a:r>
            <a:br>
              <a:rPr lang="ru-RU" altLang="ru-RU" sz="5100" b="1" i="1" dirty="0" smtClean="0">
                <a:effectLst/>
              </a:rPr>
            </a:br>
            <a:r>
              <a:rPr lang="ru-RU" altLang="ru-RU" sz="5100" b="1" i="1" dirty="0" smtClean="0">
                <a:effectLst/>
              </a:rPr>
              <a:t>Домашняя пыль</a:t>
            </a:r>
            <a:endParaRPr lang="en-US" altLang="ru-RU" sz="5100" b="1" i="1" dirty="0" smtClean="0">
              <a:effectLst/>
            </a:endParaRPr>
          </a:p>
        </p:txBody>
      </p:sp>
      <p:sp>
        <p:nvSpPr>
          <p:cNvPr id="138244" name="Rectangle 5"/>
          <p:cNvSpPr>
            <a:spLocks noChangeArrowheads="1"/>
          </p:cNvSpPr>
          <p:nvPr/>
        </p:nvSpPr>
        <p:spPr bwMode="auto">
          <a:xfrm>
            <a:off x="5236901" y="772344"/>
            <a:ext cx="7767899" cy="86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949" tIns="65475" rIns="130949" bIns="65475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defRPr/>
            </a:pPr>
            <a:endParaRPr lang="en-US" sz="2800" dirty="0">
              <a:latin typeface="Arial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3800" b="0" i="1" dirty="0" smtClean="0">
                <a:latin typeface="Arial" charset="0"/>
              </a:rPr>
              <a:t>Высокой </a:t>
            </a:r>
            <a:r>
              <a:rPr lang="ru-RU" sz="3800" b="0" i="1" dirty="0" err="1" smtClean="0">
                <a:latin typeface="Arial" charset="0"/>
              </a:rPr>
              <a:t>аллергенной</a:t>
            </a:r>
            <a:r>
              <a:rPr lang="ru-RU" sz="3800" b="0" i="1" dirty="0" smtClean="0">
                <a:latin typeface="Arial" charset="0"/>
              </a:rPr>
              <a:t> активностью обладают экстракты домашней пыли</a:t>
            </a: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3800" b="0" i="1" dirty="0" smtClean="0">
                <a:latin typeface="Arial" charset="0"/>
              </a:rPr>
              <a:t>Сенсибилизация к аллергенам домашней пыли может быть причиной бронхиальной астмы, </a:t>
            </a:r>
            <a:r>
              <a:rPr lang="ru-RU" sz="3800" b="0" i="1" dirty="0" err="1" smtClean="0">
                <a:latin typeface="Arial" charset="0"/>
              </a:rPr>
              <a:t>атопического</a:t>
            </a:r>
            <a:r>
              <a:rPr lang="ru-RU" sz="3800" b="0" i="1" dirty="0" smtClean="0">
                <a:latin typeface="Arial" charset="0"/>
              </a:rPr>
              <a:t> дерматита, аллергического ринита</a:t>
            </a: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3800" b="0" i="1" dirty="0" smtClean="0">
                <a:latin typeface="Arial" charset="0"/>
              </a:rPr>
              <a:t>Аллергены клещей домашней пыли – главные её компоненты</a:t>
            </a:r>
            <a:endParaRPr lang="en-US" sz="3800" b="0" i="1" dirty="0">
              <a:latin typeface="Arial" charset="0"/>
            </a:endParaRPr>
          </a:p>
        </p:txBody>
      </p:sp>
      <p:pic>
        <p:nvPicPr>
          <p:cNvPr id="50177" name="Picture 1" descr="C:\Users\Елена\Desktop\pilevie-kleshi-glavn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760" y="2716560"/>
            <a:ext cx="5256583" cy="496855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83" y="3251201"/>
            <a:ext cx="500323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3728" y="484312"/>
            <a:ext cx="11704320" cy="16256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5100" b="1" i="1" dirty="0" smtClean="0">
                <a:effectLst/>
              </a:rPr>
              <a:t>   Бытовые аллергены.</a:t>
            </a:r>
            <a:br>
              <a:rPr lang="ru-RU" altLang="ru-RU" sz="5100" b="1" i="1" dirty="0" smtClean="0">
                <a:effectLst/>
              </a:rPr>
            </a:br>
            <a:r>
              <a:rPr lang="ru-RU" altLang="ru-RU" sz="5100" b="1" i="1" dirty="0" smtClean="0">
                <a:effectLst/>
              </a:rPr>
              <a:t> Клещ домашней пыли</a:t>
            </a:r>
            <a:endParaRPr lang="en-US" altLang="ru-RU" sz="5100" b="1" i="1" dirty="0" smtClean="0">
              <a:effectLst/>
            </a:endParaRPr>
          </a:p>
        </p:txBody>
      </p:sp>
      <p:sp>
        <p:nvSpPr>
          <p:cNvPr id="138244" name="Rectangle 5"/>
          <p:cNvSpPr>
            <a:spLocks noChangeArrowheads="1"/>
          </p:cNvSpPr>
          <p:nvPr/>
        </p:nvSpPr>
        <p:spPr bwMode="auto">
          <a:xfrm>
            <a:off x="5236901" y="484312"/>
            <a:ext cx="7767899" cy="86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949" tIns="65475" rIns="130949" bIns="65475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defRPr/>
            </a:pPr>
            <a:endParaRPr lang="en-US" sz="2800" dirty="0">
              <a:latin typeface="Arial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endParaRPr lang="ru-RU" sz="3400" i="1" dirty="0" smtClean="0">
              <a:latin typeface="Arial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endParaRPr lang="ru-RU" sz="3600" i="1" dirty="0" smtClean="0">
              <a:latin typeface="Arial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3800" b="0" i="1" dirty="0" smtClean="0">
                <a:latin typeface="Arial" pitchFamily="34" charset="0"/>
                <a:cs typeface="Arial" pitchFamily="34" charset="0"/>
              </a:rPr>
              <a:t>Клещи </a:t>
            </a:r>
            <a:r>
              <a:rPr lang="ru-RU" sz="3800" b="0" i="1" dirty="0">
                <a:latin typeface="Arial" pitchFamily="34" charset="0"/>
                <a:cs typeface="Arial" pitchFamily="34" charset="0"/>
              </a:rPr>
              <a:t>имеют размер</a:t>
            </a:r>
            <a:r>
              <a:rPr lang="en-US" sz="3800" b="0" i="1" dirty="0">
                <a:latin typeface="Arial" pitchFamily="34" charset="0"/>
                <a:cs typeface="Arial" pitchFamily="34" charset="0"/>
              </a:rPr>
              <a:t> 10</a:t>
            </a:r>
            <a:r>
              <a:rPr lang="ru-RU" sz="3800" b="0" i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3800" b="0" i="1" dirty="0">
                <a:latin typeface="Arial" pitchFamily="34" charset="0"/>
                <a:cs typeface="Arial" pitchFamily="34" charset="0"/>
              </a:rPr>
              <a:t>24 </a:t>
            </a:r>
            <a:r>
              <a:rPr lang="ru-RU" sz="3800" b="0" i="1" dirty="0">
                <a:latin typeface="Arial" pitchFamily="34" charset="0"/>
                <a:cs typeface="Arial" pitchFamily="34" charset="0"/>
              </a:rPr>
              <a:t>мкм</a:t>
            </a:r>
            <a:endParaRPr lang="en-US" sz="3800" b="0" i="1" dirty="0">
              <a:latin typeface="Arial" pitchFamily="34" charset="0"/>
              <a:cs typeface="Arial" pitchFamily="34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en-US" sz="3800" b="0" i="1" dirty="0">
                <a:latin typeface="Arial" pitchFamily="34" charset="0"/>
                <a:cs typeface="Arial" pitchFamily="34" charset="0"/>
              </a:rPr>
              <a:t>1 </a:t>
            </a:r>
            <a:r>
              <a:rPr lang="ru-RU" sz="3800" b="0" i="1" dirty="0" err="1">
                <a:latin typeface="Arial" pitchFamily="34" charset="0"/>
                <a:cs typeface="Arial" pitchFamily="34" charset="0"/>
              </a:rPr>
              <a:t>гр</a:t>
            </a:r>
            <a:r>
              <a:rPr lang="ru-RU" sz="3800" b="0" i="1" dirty="0">
                <a:latin typeface="Arial" pitchFamily="34" charset="0"/>
                <a:cs typeface="Arial" pitchFamily="34" charset="0"/>
              </a:rPr>
              <a:t> домашней пыли</a:t>
            </a:r>
            <a:r>
              <a:rPr lang="en-US" sz="3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0" i="1" dirty="0">
                <a:latin typeface="Arial" pitchFamily="34" charset="0"/>
                <a:cs typeface="Arial" pitchFamily="34" charset="0"/>
              </a:rPr>
              <a:t>содержит</a:t>
            </a:r>
            <a:r>
              <a:rPr lang="en-US" sz="3800" b="0" i="1" dirty="0">
                <a:latin typeface="Arial" pitchFamily="34" charset="0"/>
                <a:cs typeface="Arial" pitchFamily="34" charset="0"/>
              </a:rPr>
              <a:t> 240</a:t>
            </a:r>
            <a:r>
              <a:rPr lang="ru-RU" sz="3800" b="0" i="1" dirty="0">
                <a:latin typeface="Arial" pitchFamily="34" charset="0"/>
                <a:cs typeface="Arial" pitchFamily="34" charset="0"/>
              </a:rPr>
              <a:t> тыс.</a:t>
            </a:r>
            <a:r>
              <a:rPr lang="en-US" sz="3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0" i="1" dirty="0" smtClean="0">
                <a:latin typeface="Arial" pitchFamily="34" charset="0"/>
                <a:cs typeface="Arial" pitchFamily="34" charset="0"/>
              </a:rPr>
              <a:t>клещей</a:t>
            </a: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3800" b="0" i="1" dirty="0" smtClean="0">
                <a:latin typeface="Arial" pitchFamily="34" charset="0"/>
                <a:cs typeface="Arial" pitchFamily="34" charset="0"/>
              </a:rPr>
              <a:t>Много клещей содержится в коврах, постельных принадлежностях, мягких игрушках и мягкой мебели</a:t>
            </a: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3800" b="0" i="1" dirty="0" smtClean="0">
                <a:latin typeface="Arial" pitchFamily="34" charset="0"/>
                <a:cs typeface="Arial" pitchFamily="34" charset="0"/>
              </a:rPr>
              <a:t>Наилучшими условиями для роста клещей являются температура 22-26 С и относительная влажность более 55</a:t>
            </a:r>
            <a:r>
              <a:rPr lang="ru-RU" sz="3800" i="1" dirty="0" smtClean="0">
                <a:latin typeface="Arial" pitchFamily="34" charset="0"/>
                <a:cs typeface="Arial" pitchFamily="34" charset="0"/>
              </a:rPr>
              <a:t>%.</a:t>
            </a:r>
            <a:endParaRPr lang="en-US" sz="3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5" name="Picture 6" descr="rectang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28" y="3076600"/>
            <a:ext cx="5201920" cy="444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45816" y="628328"/>
            <a:ext cx="10464800" cy="1422400"/>
          </a:xfrm>
        </p:spPr>
        <p:txBody>
          <a:bodyPr>
            <a:normAutofit fontScale="90000"/>
          </a:bodyPr>
          <a:lstStyle/>
          <a:p>
            <a:r>
              <a:rPr lang="ru-RU" sz="7200" b="1" i="1" dirty="0" smtClean="0"/>
              <a:t/>
            </a:r>
            <a:br>
              <a:rPr lang="ru-RU" sz="7200" b="1" i="1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957784" y="628328"/>
            <a:ext cx="11377264" cy="8655372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ГРИБКОВЫЕ АЛЛЕРГЕНЫ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4000" i="1" dirty="0" smtClean="0"/>
              <a:t>Аллергены плесневых грибов являются частым компонентом домашней пыли.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4000" i="1" dirty="0" smtClean="0"/>
              <a:t>Хорошо культивируются в жилых, преимущественно сырых, плохо проветриваемых помещениях.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4000" i="1" dirty="0" smtClean="0"/>
              <a:t>1 грамм пыли содержит до 100 млн. спор плесневых грибов</a:t>
            </a:r>
          </a:p>
          <a:p>
            <a:endParaRPr lang="ru-RU" dirty="0"/>
          </a:p>
        </p:txBody>
      </p:sp>
      <p:pic>
        <p:nvPicPr>
          <p:cNvPr id="32770" name="Picture 2" descr="C:\Users\Елена\Desktop\2449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816" y="5452864"/>
            <a:ext cx="5616624" cy="3960440"/>
          </a:xfrm>
          <a:prstGeom prst="rect">
            <a:avLst/>
          </a:prstGeom>
          <a:noFill/>
        </p:spPr>
      </p:pic>
      <p:pic>
        <p:nvPicPr>
          <p:cNvPr id="32771" name="Picture 3" descr="C:\Users\Елена\Desktop\1e438df6397fa7d203db197249c51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496" y="5380856"/>
            <a:ext cx="4935984" cy="393644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988368"/>
            <a:ext cx="11704320" cy="14401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Аллергены в нашей жизни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6749008"/>
            <a:ext cx="11828824" cy="224597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Тихонова Елена Васильевна</a:t>
            </a:r>
          </a:p>
          <a:p>
            <a:pPr algn="ctr">
              <a:buNone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>к.м.н., доцент кафедры патологической физиологии</a:t>
            </a:r>
          </a:p>
          <a:p>
            <a:endParaRPr lang="ru-RU" dirty="0"/>
          </a:p>
        </p:txBody>
      </p:sp>
      <p:pic>
        <p:nvPicPr>
          <p:cNvPr id="4" name="Picture 4" descr="http://allergolife.ru/wp-content/uploads/chto-takoe-aller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720" y="2420491"/>
            <a:ext cx="5616624" cy="3953387"/>
          </a:xfrm>
          <a:prstGeom prst="rect">
            <a:avLst/>
          </a:prstGeom>
          <a:noFill/>
        </p:spPr>
      </p:pic>
      <p:pic>
        <p:nvPicPr>
          <p:cNvPr id="5" name="AllergiesWEB.jpg" descr="AllergiesWEB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286376" y="2500536"/>
            <a:ext cx="6265415" cy="3888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268288"/>
            <a:ext cx="12393612" cy="92170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3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БЫТОВЫЕ АЛЛЕРГЕНЫ</a:t>
            </a:r>
            <a:endParaRPr lang="ru-RU" sz="3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АЛЛЕРГЕНЫ ЖИВОТНОГО ПРОИСХОЖДЕНИЯ</a:t>
            </a:r>
            <a:endParaRPr lang="ru-RU" sz="3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шерсть, пух, перо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перхоть разнообразных животных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    (кошек, собак, морских свинок,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     хомячков, птиц, кроликов и т.д.)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endParaRPr lang="ru-RU" sz="60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600" b="1" dirty="0" smtClean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4248" y="5596880"/>
            <a:ext cx="3550072" cy="341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llerg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744" y="5745132"/>
            <a:ext cx="4752528" cy="34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1" name="Picture 1" descr="C:\Users\Елена\Desktop\s1200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2599" y="6379200"/>
            <a:ext cx="4702201" cy="3112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50240" y="484312"/>
            <a:ext cx="11704320" cy="8352928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None/>
              <a:defRPr/>
            </a:pP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БЫТОВЫЕ АЛЛЕРГЕНЫ</a:t>
            </a:r>
            <a:endParaRPr lang="ru-RU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АЛЛЕРГЕНЫ ЖИВОТНОГО ПРОИСХОЖДЕНИЯ</a:t>
            </a:r>
            <a:endParaRPr lang="ru-RU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хитиновый покров и экскременты тараканов </a:t>
            </a: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сухой корм (дафнии) для аквариумных рыбок.</a:t>
            </a:r>
          </a:p>
          <a:p>
            <a:pPr>
              <a:defRPr/>
            </a:pPr>
            <a:endParaRPr lang="ru-RU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4800" i="1" dirty="0" smtClean="0"/>
          </a:p>
        </p:txBody>
      </p:sp>
      <p:pic>
        <p:nvPicPr>
          <p:cNvPr id="3" name="Picture 2" descr="C:\Users\Елена\Desktop\Kak_izbavitsya_ot_tarakanov_v_dome_samye_effektivnye_sposoby_borby_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824" y="2788568"/>
            <a:ext cx="1064038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669752" y="412304"/>
            <a:ext cx="5924168" cy="1625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5300" b="1" i="1" dirty="0" smtClean="0">
                <a:effectLst/>
              </a:rPr>
              <a:t>Пищевые аллергены</a:t>
            </a:r>
            <a:r>
              <a:rPr lang="ru-RU" altLang="ru-RU" sz="5100" b="1" i="1" dirty="0" smtClean="0">
                <a:effectLst/>
              </a:rPr>
              <a:t/>
            </a:r>
            <a:br>
              <a:rPr lang="ru-RU" altLang="ru-RU" sz="5100" b="1" i="1" dirty="0" smtClean="0">
                <a:effectLst/>
              </a:rPr>
            </a:br>
            <a:endParaRPr lang="en-US" altLang="ru-RU" sz="5100" b="1" i="1" dirty="0" smtClean="0">
              <a:effectLst/>
            </a:endParaRPr>
          </a:p>
        </p:txBody>
      </p:sp>
      <p:sp>
        <p:nvSpPr>
          <p:cNvPr id="138244" name="Rectangle 5"/>
          <p:cNvSpPr>
            <a:spLocks noChangeArrowheads="1"/>
          </p:cNvSpPr>
          <p:nvPr/>
        </p:nvSpPr>
        <p:spPr bwMode="auto">
          <a:xfrm>
            <a:off x="5236901" y="556320"/>
            <a:ext cx="7767899" cy="86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949" tIns="65475" rIns="130949" bIns="65475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defRPr/>
            </a:pPr>
            <a:endParaRPr lang="en-US" sz="2800" dirty="0">
              <a:latin typeface="Arial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4000" i="1" dirty="0" smtClean="0">
                <a:latin typeface="Arial" charset="0"/>
              </a:rPr>
              <a:t>Частая причина возникновения аллергических реакций</a:t>
            </a: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endParaRPr lang="ru-RU" sz="4000" i="1" dirty="0" smtClean="0">
              <a:latin typeface="Arial" charset="0"/>
            </a:endParaRPr>
          </a:p>
          <a:p>
            <a:pPr marL="898582" lvl="1" indent="-406394" hangingPunct="1">
              <a:lnSpc>
                <a:spcPct val="90000"/>
              </a:lnSpc>
              <a:spcBef>
                <a:spcPct val="20000"/>
              </a:spcBef>
              <a:buClr>
                <a:srgbClr val="F6F216"/>
              </a:buClr>
              <a:buFont typeface="Wingdings" pitchFamily="2" charset="2"/>
              <a:buChar char="§"/>
              <a:defRPr/>
            </a:pPr>
            <a:r>
              <a:rPr lang="ru-RU" sz="4000" i="1" dirty="0" smtClean="0">
                <a:latin typeface="Arial" charset="0"/>
              </a:rPr>
              <a:t>Возможна на любой пищевой продукт</a:t>
            </a:r>
            <a:endParaRPr lang="en-US" sz="4000" i="1" dirty="0">
              <a:latin typeface="Arial" charset="0"/>
            </a:endParaRPr>
          </a:p>
        </p:txBody>
      </p:sp>
      <p:pic>
        <p:nvPicPr>
          <p:cNvPr id="6" name="Picture 2" descr="http://udoktora.net/file/image/2014/04/20140425535a0e97912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752" y="1780455"/>
            <a:ext cx="5400600" cy="3825425"/>
          </a:xfrm>
          <a:prstGeom prst="rect">
            <a:avLst/>
          </a:prstGeom>
          <a:noFill/>
        </p:spPr>
      </p:pic>
      <p:pic>
        <p:nvPicPr>
          <p:cNvPr id="5" name="Тема-89-продукты-вызывающие-аллергию-1.jpg" descr="Тема-89-продукты-вызывающие-аллергию-1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677864" y="6172944"/>
            <a:ext cx="4096787" cy="306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llergija-na-rybu_8_1-300x210.jpg" descr="allergija-na-rybu_8_1-300x210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30392" y="5740896"/>
            <a:ext cx="4869083" cy="3408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C:\Users\Елена\Desktop\(14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0296"/>
            <a:ext cx="13004800" cy="9170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44" y="268288"/>
            <a:ext cx="11704320" cy="1625600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/>
              <a:t>Применение пищевых добавок и красителей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94488" y="1996480"/>
            <a:ext cx="5060072" cy="6998507"/>
          </a:xfrm>
        </p:spPr>
        <p:txBody>
          <a:bodyPr>
            <a:normAutofit/>
          </a:bodyPr>
          <a:lstStyle/>
          <a:p>
            <a:r>
              <a:rPr lang="ru-RU" sz="4000" i="1" dirty="0" err="1" smtClean="0"/>
              <a:t>Аспартам</a:t>
            </a:r>
            <a:endParaRPr lang="ru-RU" sz="4000" i="1" dirty="0" smtClean="0"/>
          </a:p>
          <a:p>
            <a:r>
              <a:rPr lang="ru-RU" sz="4000" i="1" dirty="0" smtClean="0"/>
              <a:t>Сульфиты</a:t>
            </a:r>
          </a:p>
          <a:p>
            <a:r>
              <a:rPr lang="ru-RU" sz="4000" i="1" dirty="0" err="1" smtClean="0"/>
              <a:t>Глутамат</a:t>
            </a:r>
            <a:r>
              <a:rPr lang="ru-RU" sz="4000" i="1" dirty="0" smtClean="0"/>
              <a:t> натрия</a:t>
            </a:r>
            <a:endParaRPr lang="ru-RU" sz="40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2068488"/>
            <a:ext cx="6335105" cy="3665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64" y="5668888"/>
            <a:ext cx="5400600" cy="3789420"/>
          </a:xfrm>
          <a:prstGeom prst="rect">
            <a:avLst/>
          </a:prstGeom>
        </p:spPr>
      </p:pic>
      <p:pic>
        <p:nvPicPr>
          <p:cNvPr id="6" name="Picture 3" descr="C:\Users\Елена\Desktop\gettyimages-118079267-612x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496" y="4948808"/>
            <a:ext cx="5091734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448" y="2932584"/>
            <a:ext cx="12169352" cy="4104456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/>
              <a:t>Применение пищевых добавок и красителей</a:t>
            </a:r>
            <a:br>
              <a:rPr lang="ru-RU" sz="4800" b="1" i="1" dirty="0" smtClean="0"/>
            </a:br>
            <a:r>
              <a:rPr lang="ru-RU" sz="5300" i="1" dirty="0" smtClean="0">
                <a:latin typeface="+mn-lt"/>
              </a:rPr>
              <a:t>  </a:t>
            </a:r>
            <a:r>
              <a:rPr lang="ru-RU" sz="5300" i="1" dirty="0" err="1" smtClean="0">
                <a:latin typeface="+mn-lt"/>
              </a:rPr>
              <a:t>тартразин</a:t>
            </a:r>
            <a:r>
              <a:rPr lang="ru-RU" sz="5300" b="1" i="1" dirty="0" smtClean="0"/>
              <a:t/>
            </a:r>
            <a:br>
              <a:rPr lang="ru-RU" sz="5300" b="1" i="1" dirty="0" smtClean="0"/>
            </a:br>
            <a:r>
              <a:rPr lang="ru-RU" sz="5300" b="1" i="1" dirty="0" smtClean="0"/>
              <a:t>  </a:t>
            </a:r>
            <a:r>
              <a:rPr lang="ru-RU" sz="5300" i="1" dirty="0" smtClean="0">
                <a:latin typeface="+mn-lt"/>
              </a:rPr>
              <a:t>антиоксиданты</a:t>
            </a:r>
            <a:br>
              <a:rPr lang="ru-RU" sz="5300" i="1" dirty="0" smtClean="0">
                <a:latin typeface="+mn-lt"/>
              </a:rPr>
            </a:br>
            <a:r>
              <a:rPr lang="ru-RU" sz="5300" i="1" dirty="0" smtClean="0">
                <a:latin typeface="+mn-lt"/>
              </a:rPr>
              <a:t>  лецитин</a:t>
            </a:r>
            <a:r>
              <a:rPr lang="ru-RU" sz="5300" b="1" i="1" dirty="0" smtClean="0"/>
              <a:t/>
            </a:r>
            <a:br>
              <a:rPr lang="ru-RU" sz="5300" b="1" i="1" dirty="0" smtClean="0"/>
            </a:br>
            <a:r>
              <a:rPr lang="ru-RU" sz="5300" b="1" i="1" dirty="0" smtClean="0"/>
              <a:t>  </a:t>
            </a:r>
            <a:r>
              <a:rPr lang="ru-RU" sz="5300" i="1" dirty="0" smtClean="0">
                <a:latin typeface="+mn-lt"/>
              </a:rPr>
              <a:t>камедь</a:t>
            </a:r>
            <a:r>
              <a:rPr lang="ru-RU" sz="4800" i="1" dirty="0" smtClean="0">
                <a:latin typeface="+mn-lt"/>
              </a:rPr>
              <a:t/>
            </a:r>
            <a:br>
              <a:rPr lang="ru-RU" sz="4800" i="1" dirty="0" smtClean="0">
                <a:latin typeface="+mn-lt"/>
              </a:rPr>
            </a:br>
            <a:r>
              <a:rPr lang="ru-RU" sz="4800" i="1" dirty="0" smtClean="0">
                <a:latin typeface="+mn-lt"/>
              </a:rPr>
              <a:t/>
            </a:r>
            <a:br>
              <a:rPr lang="ru-RU" sz="4800" i="1" dirty="0" smtClean="0">
                <a:latin typeface="+mn-lt"/>
              </a:rPr>
            </a:br>
            <a:r>
              <a:rPr lang="ru-RU" sz="4800" b="1" i="1" dirty="0" smtClean="0"/>
              <a:t/>
            </a:r>
            <a:br>
              <a:rPr lang="ru-RU" sz="4800" b="1" i="1" dirty="0" smtClean="0"/>
            </a:br>
            <a:r>
              <a:rPr lang="ru-RU" sz="4800" b="1" i="1" dirty="0" smtClean="0"/>
              <a:t/>
            </a:r>
            <a:br>
              <a:rPr lang="ru-RU" sz="4800" b="1" i="1" dirty="0" smtClean="0"/>
            </a:br>
            <a:endParaRPr lang="ru-RU" sz="4800" dirty="0"/>
          </a:p>
        </p:txBody>
      </p:sp>
      <p:pic>
        <p:nvPicPr>
          <p:cNvPr id="4" name="Picture 5" descr="C:\Users\Елена\Desktop\7d533b6773939fe8d1b5_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4248" y="5596880"/>
            <a:ext cx="6768752" cy="3760418"/>
          </a:xfrm>
          <a:prstGeom prst="rect">
            <a:avLst/>
          </a:prstGeom>
          <a:noFill/>
        </p:spPr>
      </p:pic>
      <p:pic>
        <p:nvPicPr>
          <p:cNvPr id="5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4" y="1636440"/>
            <a:ext cx="5208055" cy="4096455"/>
          </a:xfrm>
          <a:prstGeom prst="rect">
            <a:avLst/>
          </a:prstGeom>
        </p:spPr>
      </p:pic>
      <p:pic>
        <p:nvPicPr>
          <p:cNvPr id="6" name="Picture 4" descr="C:\Users\Елена\Desktop\a5908545468c1bd9bbd870298cf81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744" y="4588768"/>
            <a:ext cx="4198144" cy="4768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Виды аллергии у детей"/>
          <p:cNvSpPr txBox="1">
            <a:spLocks noGrp="1"/>
          </p:cNvSpPr>
          <p:nvPr>
            <p:ph type="title"/>
          </p:nvPr>
        </p:nvSpPr>
        <p:spPr>
          <a:xfrm>
            <a:off x="1173808" y="412304"/>
            <a:ext cx="11099800" cy="86409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4">
              <a:defRPr sz="5760"/>
            </a:lvl1pPr>
          </a:lstStyle>
          <a:p>
            <a:pPr algn="ctr"/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ru-RU" sz="6000" b="1" i="1" dirty="0" smtClean="0"/>
              <a:t/>
            </a:r>
            <a:br>
              <a:rPr lang="ru-RU" sz="6000" b="1" i="1" dirty="0" smtClean="0"/>
            </a:br>
            <a:r>
              <a:rPr lang="ru-RU" sz="5400" b="1" i="1" dirty="0" smtClean="0"/>
              <a:t> Лекарственные препараты</a:t>
            </a:r>
            <a:endParaRPr dirty="0"/>
          </a:p>
        </p:txBody>
      </p:sp>
      <p:sp>
        <p:nvSpPr>
          <p:cNvPr id="169" name="Лекарственная аллергия - аллергические реакции, которые возникают в ответ на применение лекарственных препаратов и характеризуются развитием острых воспалительных изменений в местах проникновения или на различных участках кожи, изменением общего состояния организма."/>
          <p:cNvSpPr txBox="1">
            <a:spLocks noGrp="1"/>
          </p:cNvSpPr>
          <p:nvPr>
            <p:ph type="body" idx="1"/>
          </p:nvPr>
        </p:nvSpPr>
        <p:spPr>
          <a:xfrm>
            <a:off x="453728" y="1387420"/>
            <a:ext cx="11598572" cy="3201348"/>
          </a:xfrm>
          <a:prstGeom prst="rect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</a:ln>
        </p:spPr>
        <p:txBody>
          <a:bodyPr>
            <a:noAutofit/>
          </a:bodyPr>
          <a:lstStyle/>
          <a:p>
            <a:pPr marL="0" indent="0" algn="just" defTabSz="537463">
              <a:spcBef>
                <a:spcPts val="3800"/>
              </a:spcBef>
              <a:buSzTx/>
              <a:buNone/>
              <a:defRPr sz="2944"/>
            </a:pPr>
            <a:r>
              <a:rPr sz="3200" b="1" i="1" dirty="0" err="1">
                <a:solidFill>
                  <a:schemeClr val="accent1">
                    <a:hueOff val="114395"/>
                    <a:lumOff val="-24975"/>
                  </a:schemeClr>
                </a:solidFill>
              </a:rPr>
              <a:t>Лекарственная</a:t>
            </a:r>
            <a:r>
              <a:rPr sz="3200" b="1" i="1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 </a:t>
            </a:r>
            <a:r>
              <a:rPr sz="3200" b="1" i="1" dirty="0" err="1">
                <a:solidFill>
                  <a:schemeClr val="accent1">
                    <a:hueOff val="114395"/>
                    <a:lumOff val="-24975"/>
                  </a:schemeClr>
                </a:solidFill>
              </a:rPr>
              <a:t>аллергия</a:t>
            </a:r>
            <a:r>
              <a:rPr sz="3200" i="1" dirty="0"/>
              <a:t> - </a:t>
            </a:r>
            <a:r>
              <a:rPr sz="3200" i="1" dirty="0" err="1"/>
              <a:t>аллергические</a:t>
            </a:r>
            <a:r>
              <a:rPr sz="3200" i="1" dirty="0"/>
              <a:t> </a:t>
            </a:r>
            <a:r>
              <a:rPr sz="3200" i="1" dirty="0" err="1"/>
              <a:t>реакции</a:t>
            </a:r>
            <a:r>
              <a:rPr sz="3200" i="1" dirty="0"/>
              <a:t>, </a:t>
            </a:r>
            <a:r>
              <a:rPr sz="3200" i="1" dirty="0" err="1"/>
              <a:t>которые</a:t>
            </a:r>
            <a:r>
              <a:rPr sz="3200" i="1" dirty="0"/>
              <a:t> </a:t>
            </a:r>
            <a:r>
              <a:rPr sz="3200" i="1" dirty="0" err="1"/>
              <a:t>возникают</a:t>
            </a:r>
            <a:r>
              <a:rPr sz="3200" i="1" dirty="0"/>
              <a:t> в </a:t>
            </a:r>
            <a:r>
              <a:rPr sz="3200" i="1" dirty="0" err="1"/>
              <a:t>ответ</a:t>
            </a:r>
            <a:r>
              <a:rPr sz="3200" i="1" dirty="0"/>
              <a:t> </a:t>
            </a:r>
            <a:r>
              <a:rPr sz="3200" i="1" dirty="0" err="1"/>
              <a:t>на</a:t>
            </a:r>
            <a:r>
              <a:rPr sz="3200" i="1" dirty="0"/>
              <a:t> </a:t>
            </a:r>
            <a:r>
              <a:rPr sz="3200" i="1" dirty="0" err="1"/>
              <a:t>применение</a:t>
            </a:r>
            <a:r>
              <a:rPr sz="3200" i="1" dirty="0"/>
              <a:t> </a:t>
            </a:r>
            <a:r>
              <a:rPr sz="3200" i="1" dirty="0" err="1"/>
              <a:t>лекарственных</a:t>
            </a:r>
            <a:r>
              <a:rPr sz="3200" i="1" dirty="0"/>
              <a:t> </a:t>
            </a:r>
            <a:r>
              <a:rPr sz="3200" i="1" dirty="0" err="1"/>
              <a:t>препаратов</a:t>
            </a:r>
            <a:r>
              <a:rPr sz="3200" i="1" dirty="0"/>
              <a:t> и </a:t>
            </a:r>
            <a:r>
              <a:rPr sz="3200" i="1" dirty="0" err="1"/>
              <a:t>характеризуются</a:t>
            </a:r>
            <a:r>
              <a:rPr sz="3200" i="1" dirty="0"/>
              <a:t> </a:t>
            </a:r>
            <a:r>
              <a:rPr sz="3200" i="1" dirty="0" err="1"/>
              <a:t>развитием</a:t>
            </a:r>
            <a:r>
              <a:rPr sz="3200" i="1" dirty="0"/>
              <a:t> </a:t>
            </a:r>
            <a:r>
              <a:rPr sz="3200" i="1" dirty="0" err="1"/>
              <a:t>острых</a:t>
            </a:r>
            <a:r>
              <a:rPr sz="3200" i="1" dirty="0"/>
              <a:t> </a:t>
            </a:r>
            <a:r>
              <a:rPr sz="3200" i="1" dirty="0" err="1"/>
              <a:t>воспалительных</a:t>
            </a:r>
            <a:r>
              <a:rPr sz="3200" i="1" dirty="0"/>
              <a:t> </a:t>
            </a:r>
            <a:r>
              <a:rPr sz="3200" i="1" dirty="0" err="1"/>
              <a:t>изменений</a:t>
            </a:r>
            <a:r>
              <a:rPr sz="3200" i="1" dirty="0"/>
              <a:t> в </a:t>
            </a:r>
            <a:r>
              <a:rPr sz="3200" i="1" dirty="0" err="1"/>
              <a:t>местах</a:t>
            </a:r>
            <a:r>
              <a:rPr sz="3200" i="1" dirty="0"/>
              <a:t> </a:t>
            </a:r>
            <a:r>
              <a:rPr sz="3200" i="1" dirty="0" err="1"/>
              <a:t>проникновения</a:t>
            </a:r>
            <a:r>
              <a:rPr sz="3200" i="1" dirty="0"/>
              <a:t> </a:t>
            </a:r>
            <a:r>
              <a:rPr sz="3200" i="1" dirty="0" err="1"/>
              <a:t>или</a:t>
            </a:r>
            <a:r>
              <a:rPr sz="3200" i="1" dirty="0"/>
              <a:t> </a:t>
            </a:r>
            <a:r>
              <a:rPr sz="3200" i="1" dirty="0" err="1"/>
              <a:t>на</a:t>
            </a:r>
            <a:r>
              <a:rPr sz="3200" i="1" dirty="0"/>
              <a:t> </a:t>
            </a:r>
            <a:r>
              <a:rPr sz="3200" i="1" dirty="0" err="1"/>
              <a:t>различных</a:t>
            </a:r>
            <a:r>
              <a:rPr sz="3200" i="1" dirty="0"/>
              <a:t> </a:t>
            </a:r>
            <a:r>
              <a:rPr sz="3200" i="1" dirty="0" err="1"/>
              <a:t>участках</a:t>
            </a:r>
            <a:r>
              <a:rPr sz="3200" i="1" dirty="0"/>
              <a:t> </a:t>
            </a:r>
            <a:r>
              <a:rPr sz="3200" i="1" dirty="0" err="1"/>
              <a:t>кожи</a:t>
            </a:r>
            <a:r>
              <a:rPr sz="3200" i="1" dirty="0"/>
              <a:t>, </a:t>
            </a:r>
            <a:r>
              <a:rPr sz="3200" i="1" dirty="0" err="1"/>
              <a:t>изменением</a:t>
            </a:r>
            <a:r>
              <a:rPr sz="3200" i="1" dirty="0"/>
              <a:t> </a:t>
            </a:r>
            <a:r>
              <a:rPr sz="3200" i="1" dirty="0" err="1"/>
              <a:t>общего</a:t>
            </a:r>
            <a:r>
              <a:rPr sz="3200" i="1" dirty="0"/>
              <a:t> </a:t>
            </a:r>
            <a:r>
              <a:rPr sz="3200" i="1" dirty="0" err="1"/>
              <a:t>состояния</a:t>
            </a:r>
            <a:r>
              <a:rPr sz="3200" i="1" dirty="0"/>
              <a:t> </a:t>
            </a:r>
            <a:r>
              <a:rPr sz="3200" i="1" dirty="0" err="1"/>
              <a:t>организма</a:t>
            </a:r>
            <a:r>
              <a:rPr sz="3200" i="1" dirty="0"/>
              <a:t>.</a:t>
            </a:r>
          </a:p>
        </p:txBody>
      </p:sp>
      <p:pic>
        <p:nvPicPr>
          <p:cNvPr id="170" name="lekarstvennaya_allergy-01.jpg" descr="lekarstvennaya_allergy-01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5736" y="4948808"/>
            <a:ext cx="6487820" cy="4329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95" y="4372744"/>
            <a:ext cx="5099654" cy="49247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44" y="0"/>
            <a:ext cx="11704320" cy="16256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Укусы насекомых</a:t>
            </a:r>
            <a:endParaRPr lang="ru-RU" sz="6600" dirty="0"/>
          </a:p>
        </p:txBody>
      </p:sp>
      <p:pic>
        <p:nvPicPr>
          <p:cNvPr id="31746" name="Picture 2" descr="C:\Users\Елена\Desktop\37073.pkalko.8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3808" y="1708448"/>
            <a:ext cx="5544616" cy="3802022"/>
          </a:xfrm>
          <a:prstGeom prst="rect">
            <a:avLst/>
          </a:prstGeom>
          <a:noFill/>
        </p:spPr>
      </p:pic>
      <p:pic>
        <p:nvPicPr>
          <p:cNvPr id="31750" name="Picture 6" descr="C:\Users\Елена\Desktop\291102-alexfas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8424" y="1708448"/>
            <a:ext cx="5544616" cy="3933212"/>
          </a:xfrm>
          <a:prstGeom prst="rect">
            <a:avLst/>
          </a:prstGeom>
          <a:noFill/>
        </p:spPr>
      </p:pic>
      <p:graphicFrame>
        <p:nvGraphicFramePr>
          <p:cNvPr id="3" name="Объект 4"/>
          <p:cNvGraphicFramePr>
            <a:graphicFrameLocks noChangeAspect="1"/>
          </p:cNvGraphicFramePr>
          <p:nvPr/>
        </p:nvGraphicFramePr>
        <p:xfrm>
          <a:off x="1173808" y="5528707"/>
          <a:ext cx="5400600" cy="3676511"/>
        </p:xfrm>
        <a:graphic>
          <a:graphicData uri="http://schemas.openxmlformats.org/presentationml/2006/ole">
            <p:oleObj spid="_x0000_s31748" r:id="rId6" imgW="2666667" imgH="2561905" progId="">
              <p:embed/>
            </p:oleObj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9458" y="5602286"/>
            <a:ext cx="5381574" cy="367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625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800" b="1" i="1" dirty="0" smtClean="0"/>
              <a:t>Классификация аллергических реакций</a:t>
            </a:r>
            <a:endParaRPr lang="ru-RU" sz="4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80908" y="5791200"/>
            <a:ext cx="5877476" cy="11777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lIns="130046" tIns="65023" rIns="130046" bIns="65023">
            <a:spAutoFit/>
          </a:bodyPr>
          <a:lstStyle/>
          <a:p>
            <a:pPr marL="487672" indent="-487672" hangingPunct="1">
              <a:tabLst>
                <a:tab pos="325115" algn="l"/>
              </a:tabLst>
              <a:defRPr/>
            </a:pPr>
            <a:r>
              <a:rPr lang="ru-RU" sz="3400" i="1" dirty="0">
                <a:latin typeface="+mn-lt"/>
                <a:cs typeface="+mn-cs"/>
              </a:rPr>
              <a:t>гиперчувствительность </a:t>
            </a:r>
          </a:p>
          <a:p>
            <a:pPr marL="487672" indent="-487672" hangingPunct="1">
              <a:tabLst>
                <a:tab pos="325115" algn="l"/>
              </a:tabLst>
              <a:defRPr/>
            </a:pPr>
            <a:r>
              <a:rPr lang="ru-RU" sz="3400" i="1" dirty="0">
                <a:latin typeface="+mn-lt"/>
                <a:cs typeface="+mn-cs"/>
              </a:rPr>
              <a:t>немедленного типа</a:t>
            </a:r>
            <a:endParaRPr lang="ru-RU" sz="3400" i="1" spc="-142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0392" y="5791200"/>
            <a:ext cx="6264696" cy="12393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lIns="130046" tIns="65023" rIns="130046" bIns="65023">
            <a:spAutoFit/>
          </a:bodyPr>
          <a:lstStyle/>
          <a:p>
            <a:pPr hangingPunct="1">
              <a:tabLst>
                <a:tab pos="325115" algn="l"/>
              </a:tabLst>
              <a:defRPr/>
            </a:pPr>
            <a:r>
              <a:rPr lang="ru-RU" sz="3600" i="1" dirty="0">
                <a:latin typeface="+mn-lt"/>
                <a:cs typeface="+mn-cs"/>
              </a:rPr>
              <a:t>гиперчувствительность замедленного типа</a:t>
            </a:r>
            <a:endParaRPr lang="ru-RU" sz="3600" i="1" dirty="0">
              <a:latin typeface="+mn-lt"/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>
            <a:stCxn id="55303" idx="2"/>
            <a:endCxn id="4" idx="0"/>
          </p:cNvCxnSpPr>
          <p:nvPr/>
        </p:nvCxnSpPr>
        <p:spPr>
          <a:xfrm flipH="1">
            <a:off x="3419646" y="4211556"/>
            <a:ext cx="3438356" cy="15796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5303" idx="2"/>
            <a:endCxn id="5" idx="0"/>
          </p:cNvCxnSpPr>
          <p:nvPr/>
        </p:nvCxnSpPr>
        <p:spPr>
          <a:xfrm>
            <a:off x="6858002" y="4211556"/>
            <a:ext cx="2704738" cy="15796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3" name="Rectangle 1"/>
          <p:cNvSpPr>
            <a:spLocks noChangeArrowheads="1"/>
          </p:cNvSpPr>
          <p:nvPr/>
        </p:nvSpPr>
        <p:spPr bwMode="auto">
          <a:xfrm>
            <a:off x="711202" y="1618028"/>
            <a:ext cx="12293599" cy="25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 anchor="ctr">
            <a:spAutoFit/>
          </a:bodyPr>
          <a:lstStyle/>
          <a:p>
            <a:pPr eaLnBrk="1" hangingPunct="1"/>
            <a:r>
              <a:rPr lang="ru-RU" altLang="ru-RU" sz="4000" i="1" dirty="0"/>
              <a:t>1. Согласно классификации, предложенной </a:t>
            </a:r>
            <a:r>
              <a:rPr lang="en-US" altLang="ru-RU" sz="4000" i="1" dirty="0"/>
              <a:t>Cooke</a:t>
            </a:r>
            <a:r>
              <a:rPr lang="ru-RU" altLang="ru-RU" sz="4000" i="1" dirty="0"/>
              <a:t> (1930 г.), по скорости и механизмам развития аллергические реакции подразделяются на 2 типа</a:t>
            </a:r>
            <a:r>
              <a:rPr lang="ru-RU" altLang="ru-RU" sz="4000" dirty="0"/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50240" y="882792"/>
            <a:ext cx="11704320" cy="795444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800" b="1" i="1" u="sng" dirty="0" smtClean="0"/>
              <a:t> Реакции немедленного типа.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800" i="1" dirty="0" smtClean="0"/>
              <a:t> Развиваются, через 15-20 минут. К ним относятся:</a:t>
            </a:r>
          </a:p>
          <a:p>
            <a:pPr eaLnBrk="1" hangingPunct="1">
              <a:defRPr/>
            </a:pPr>
            <a:r>
              <a:rPr lang="ru-RU" sz="4800" i="1" dirty="0" smtClean="0"/>
              <a:t>Анафилактический шок</a:t>
            </a:r>
          </a:p>
          <a:p>
            <a:pPr eaLnBrk="1" hangingPunct="1">
              <a:defRPr/>
            </a:pPr>
            <a:r>
              <a:rPr lang="ru-RU" sz="4800" i="1" dirty="0" err="1" smtClean="0"/>
              <a:t>Атопическая</a:t>
            </a:r>
            <a:r>
              <a:rPr lang="ru-RU" sz="4800" i="1" dirty="0" smtClean="0"/>
              <a:t> форма бронхиальной астмы</a:t>
            </a:r>
          </a:p>
          <a:p>
            <a:pPr eaLnBrk="1" hangingPunct="1">
              <a:defRPr/>
            </a:pPr>
            <a:r>
              <a:rPr lang="ru-RU" sz="4800" i="1" dirty="0" smtClean="0"/>
              <a:t>Поллинозы</a:t>
            </a:r>
          </a:p>
          <a:p>
            <a:pPr eaLnBrk="1" hangingPunct="1">
              <a:defRPr/>
            </a:pPr>
            <a:r>
              <a:rPr lang="ru-RU" sz="4800" i="1" dirty="0" smtClean="0"/>
              <a:t>Отек </a:t>
            </a:r>
            <a:r>
              <a:rPr lang="ru-RU" sz="4800" i="1" dirty="0" err="1" smtClean="0"/>
              <a:t>Квинке</a:t>
            </a:r>
            <a:endParaRPr lang="ru-RU" sz="4800" i="1" dirty="0" smtClean="0"/>
          </a:p>
          <a:p>
            <a:pPr eaLnBrk="1" hangingPunct="1">
              <a:defRPr/>
            </a:pPr>
            <a:r>
              <a:rPr lang="ru-RU" sz="4800" i="1" dirty="0" smtClean="0"/>
              <a:t>Крапивница</a:t>
            </a:r>
          </a:p>
          <a:p>
            <a:pPr eaLnBrk="1" hangingPunct="1">
              <a:defRPr/>
            </a:pPr>
            <a:r>
              <a:rPr lang="ru-RU" sz="4800" i="1" dirty="0" smtClean="0"/>
              <a:t>Сывороточная болезнь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За последние десятилетия проблема аллергии приняла масштаб глобальной медико-социальной проблемы. По данным Всемирной организации здравоохранения около 40% населения Земного шара страдает различными аллергическими заболеваниями. Кроме того, по прогнозу ВОЗ, в XXI веке болезни аллергии займут лидирующую позицию в структуре общей заболеваемости."/>
          <p:cNvSpPr txBox="1">
            <a:spLocks noGrp="1"/>
          </p:cNvSpPr>
          <p:nvPr>
            <p:ph type="title"/>
          </p:nvPr>
        </p:nvSpPr>
        <p:spPr>
          <a:xfrm>
            <a:off x="597744" y="340296"/>
            <a:ext cx="11521280" cy="2360999"/>
          </a:xfrm>
          <a:prstGeom prst="rect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</a:ln>
        </p:spPr>
        <p:txBody>
          <a:bodyPr>
            <a:noAutofit/>
          </a:bodyPr>
          <a:lstStyle>
            <a:lvl1pPr defTabSz="560831">
              <a:defRPr sz="2400"/>
            </a:lvl1pPr>
          </a:lstStyle>
          <a:p>
            <a:pPr algn="just"/>
            <a:r>
              <a:rPr sz="2800" dirty="0" err="1">
                <a:solidFill>
                  <a:schemeClr val="tx1"/>
                </a:solidFill>
              </a:rPr>
              <a:t>За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последние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десятилетия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проблема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аллергии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приняла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масштаб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глобальной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медико-социальной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проблемы</a:t>
            </a:r>
            <a:r>
              <a:rPr sz="2600" dirty="0">
                <a:solidFill>
                  <a:schemeClr val="tx1"/>
                </a:solidFill>
              </a:rPr>
              <a:t>. </a:t>
            </a:r>
            <a:r>
              <a:rPr sz="2600" dirty="0" err="1">
                <a:solidFill>
                  <a:schemeClr val="tx1"/>
                </a:solidFill>
              </a:rPr>
              <a:t>По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данным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Всемирной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организации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здравоохранения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около</a:t>
            </a:r>
            <a:r>
              <a:rPr sz="2600" dirty="0">
                <a:solidFill>
                  <a:schemeClr val="tx1"/>
                </a:solidFill>
              </a:rPr>
              <a:t> 40% </a:t>
            </a:r>
            <a:r>
              <a:rPr sz="2600" dirty="0" err="1">
                <a:solidFill>
                  <a:schemeClr val="tx1"/>
                </a:solidFill>
              </a:rPr>
              <a:t>населения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Земного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шара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страдает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различными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аллергическими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заболеваниями</a:t>
            </a:r>
            <a:r>
              <a:rPr sz="2600" dirty="0">
                <a:solidFill>
                  <a:schemeClr val="tx1"/>
                </a:solidFill>
              </a:rPr>
              <a:t>. </a:t>
            </a:r>
            <a:r>
              <a:rPr sz="2600" dirty="0" err="1">
                <a:solidFill>
                  <a:schemeClr val="tx1"/>
                </a:solidFill>
              </a:rPr>
              <a:t>Кроме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того</a:t>
            </a:r>
            <a:r>
              <a:rPr sz="2600" dirty="0">
                <a:solidFill>
                  <a:schemeClr val="tx1"/>
                </a:solidFill>
              </a:rPr>
              <a:t>, </a:t>
            </a:r>
            <a:r>
              <a:rPr sz="2600" dirty="0" err="1">
                <a:solidFill>
                  <a:schemeClr val="tx1"/>
                </a:solidFill>
              </a:rPr>
              <a:t>по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прогнозу</a:t>
            </a:r>
            <a:r>
              <a:rPr sz="2600" dirty="0">
                <a:solidFill>
                  <a:schemeClr val="tx1"/>
                </a:solidFill>
              </a:rPr>
              <a:t> ВОЗ, в XXI </a:t>
            </a:r>
            <a:r>
              <a:rPr sz="2600" dirty="0" err="1">
                <a:solidFill>
                  <a:schemeClr val="tx1"/>
                </a:solidFill>
              </a:rPr>
              <a:t>веке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болезни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аллергии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займут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лидирующую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позицию</a:t>
            </a:r>
            <a:r>
              <a:rPr sz="2600" dirty="0">
                <a:solidFill>
                  <a:schemeClr val="tx1"/>
                </a:solidFill>
              </a:rPr>
              <a:t> в </a:t>
            </a:r>
            <a:r>
              <a:rPr sz="2600" dirty="0" err="1">
                <a:solidFill>
                  <a:schemeClr val="tx1"/>
                </a:solidFill>
              </a:rPr>
              <a:t>структуре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общей</a:t>
            </a:r>
            <a:r>
              <a:rPr sz="2600" dirty="0">
                <a:solidFill>
                  <a:schemeClr val="tx1"/>
                </a:solidFill>
              </a:rPr>
              <a:t> </a:t>
            </a:r>
            <a:r>
              <a:rPr sz="2600" dirty="0" err="1">
                <a:solidFill>
                  <a:schemeClr val="tx1"/>
                </a:solidFill>
              </a:rPr>
              <a:t>заболеваемости</a:t>
            </a:r>
            <a:r>
              <a:rPr sz="26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24" name="allergymap.gif" descr="allergymap.gif"/>
          <p:cNvPicPr>
            <a:picLocks noChangeAspect="1"/>
          </p:cNvPicPr>
          <p:nvPr/>
        </p:nvPicPr>
        <p:blipFill>
          <a:blip r:embed="rId3" cstate="print">
            <a:extLst/>
          </a:blip>
          <a:srcRect b="12531"/>
          <a:stretch>
            <a:fillRect/>
          </a:stretch>
        </p:blipFill>
        <p:spPr>
          <a:xfrm>
            <a:off x="2027501" y="2739694"/>
            <a:ext cx="8949839" cy="6937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Виды аллергии у детей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980020"/>
          </a:xfrm>
          <a:prstGeom prst="rect">
            <a:avLst/>
          </a:prstGeom>
        </p:spPr>
        <p:txBody>
          <a:bodyPr>
            <a:normAutofit/>
          </a:bodyPr>
          <a:lstStyle>
            <a:lvl1pPr defTabSz="420624">
              <a:defRPr sz="5760"/>
            </a:lvl1pPr>
          </a:lstStyle>
          <a:p>
            <a:pPr algn="ctr"/>
            <a:r>
              <a:rPr sz="5400" b="1" dirty="0" err="1"/>
              <a:t>Виды</a:t>
            </a:r>
            <a:r>
              <a:rPr sz="5400" b="1" dirty="0"/>
              <a:t> </a:t>
            </a:r>
            <a:r>
              <a:rPr sz="5400" b="1" dirty="0" err="1" smtClean="0"/>
              <a:t>аллерг</a:t>
            </a:r>
            <a:r>
              <a:rPr lang="ru-RU" sz="5400" b="1" dirty="0" err="1" smtClean="0"/>
              <a:t>ических</a:t>
            </a:r>
            <a:r>
              <a:rPr lang="ru-RU" sz="5400" b="1" dirty="0" smtClean="0"/>
              <a:t> реакций</a:t>
            </a:r>
            <a:endParaRPr sz="5400" b="1" dirty="0"/>
          </a:p>
        </p:txBody>
      </p:sp>
      <p:sp>
        <p:nvSpPr>
          <p:cNvPr id="169" name="Лекарственная аллергия - аллергические реакции, которые возникают в ответ на применение лекарственных препаратов и характеризуются развитием острых воспалительных изменений в местах проникновения или на различных участках кожи, изменением общего состояния организма."/>
          <p:cNvSpPr txBox="1">
            <a:spLocks noGrp="1"/>
          </p:cNvSpPr>
          <p:nvPr>
            <p:ph type="body" idx="1"/>
          </p:nvPr>
        </p:nvSpPr>
        <p:spPr>
          <a:xfrm>
            <a:off x="525736" y="1708448"/>
            <a:ext cx="11953328" cy="1872208"/>
          </a:xfrm>
          <a:prstGeom prst="rect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</a:ln>
        </p:spPr>
        <p:txBody>
          <a:bodyPr>
            <a:normAutofit/>
          </a:bodyPr>
          <a:lstStyle/>
          <a:p>
            <a:pPr marL="0" indent="0" algn="just" defTabSz="537463">
              <a:spcBef>
                <a:spcPts val="3800"/>
              </a:spcBef>
              <a:buSzTx/>
              <a:buNone/>
              <a:defRPr sz="2944"/>
            </a:pPr>
            <a:r>
              <a:rPr lang="ru-RU" sz="2880" b="1" dirty="0" smtClean="0">
                <a:solidFill>
                  <a:schemeClr val="accent1">
                    <a:hueOff val="114395"/>
                    <a:lumOff val="-24975"/>
                  </a:schemeClr>
                </a:solidFill>
                <a:sym typeface="Helvetica Neue"/>
              </a:rPr>
              <a:t> </a:t>
            </a:r>
            <a:endParaRPr lang="ru-RU" sz="2880" b="1" dirty="0">
              <a:solidFill>
                <a:schemeClr val="accent1">
                  <a:hueOff val="114395"/>
                  <a:lumOff val="-24975"/>
                </a:schemeClr>
              </a:solidFill>
              <a:sym typeface="Helvetica Neue"/>
            </a:endParaRPr>
          </a:p>
        </p:txBody>
      </p:sp>
      <p:sp>
        <p:nvSpPr>
          <p:cNvPr id="5" name="Анафилактические реакции (анафилактический шок) - это самые тяжелые проявления аллергии, генерализованная реакция всего организма на контакт с аллергеном.…"/>
          <p:cNvSpPr txBox="1">
            <a:spLocks/>
          </p:cNvSpPr>
          <p:nvPr/>
        </p:nvSpPr>
        <p:spPr>
          <a:xfrm>
            <a:off x="669752" y="6460976"/>
            <a:ext cx="11809312" cy="2880320"/>
          </a:xfrm>
          <a:prstGeom prst="rect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</a:ln>
        </p:spPr>
        <p:txBody>
          <a:bodyPr vert="horz" lIns="130046" tIns="65023" rIns="130046" bIns="65023">
            <a:normAutofit/>
          </a:bodyPr>
          <a:lstStyle/>
          <a:p>
            <a:pPr marL="0" marR="0" lvl="0" indent="0" algn="just" defTabSz="525779" rtl="0" eaLnBrk="1" fontAlgn="auto" latinLnBrk="0" hangingPunct="1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 sz="2880"/>
            </a:pPr>
            <a:r>
              <a:rPr kumimoji="0" lang="ru-RU" sz="288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Анафилактические реакции (анафилактический шок)</a:t>
            </a:r>
            <a:r>
              <a:rPr kumimoji="0" lang="ru-RU" sz="288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8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это самые тяжелые проявления аллергии, </a:t>
            </a:r>
            <a:r>
              <a:rPr kumimoji="0" lang="ru-RU" sz="288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генерализованная</a:t>
            </a:r>
            <a:r>
              <a:rPr kumimoji="0" lang="ru-RU" sz="288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реакция всего организма на контакт с аллергеном. Характеризуются начальным возбуждением с последующим угнетением центральной нервной системы, </a:t>
            </a:r>
            <a:r>
              <a:rPr kumimoji="0" lang="ru-RU" sz="288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бронхоспазмом</a:t>
            </a:r>
            <a:r>
              <a:rPr kumimoji="0" lang="ru-RU" sz="288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резким снижением артериального давления.</a:t>
            </a:r>
            <a:endParaRPr kumimoji="0" lang="ru-RU" sz="288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Лекарственная аллергия - аллергические реакции, которые возникают в ответ на применение лекарственных препаратов и характеризуются развитием острых воспалительных изменений в местах проникновения или на различных участках кожи, изменением общего состояния организма."/>
          <p:cNvSpPr txBox="1">
            <a:spLocks/>
          </p:cNvSpPr>
          <p:nvPr/>
        </p:nvSpPr>
        <p:spPr>
          <a:xfrm>
            <a:off x="597744" y="3940696"/>
            <a:ext cx="11881320" cy="2160240"/>
          </a:xfrm>
          <a:prstGeom prst="rect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</a:ln>
        </p:spPr>
        <p:txBody>
          <a:bodyPr vert="horz" lIns="130046" tIns="65023" rIns="130046" bIns="65023">
            <a:normAutofit/>
          </a:bodyPr>
          <a:lstStyle/>
          <a:p>
            <a:pPr marL="0" marR="0" lvl="0" indent="0" algn="just" defTabSz="537463" rtl="0" eaLnBrk="1" fontAlgn="auto" latinLnBrk="0" hangingPunct="1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 sz="2944"/>
            </a:pPr>
            <a:r>
              <a:rPr kumimoji="0" lang="ru-RU" sz="2944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Аллергический ринит </a:t>
            </a:r>
            <a:r>
              <a:rPr kumimoji="0" lang="ru-RU" sz="2944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ru-RU" sz="2944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частое проявление поллиноза, сопровождающееся водянистыми выделениями из носа,</a:t>
            </a:r>
            <a:r>
              <a:rPr kumimoji="0" lang="ru-RU" sz="2944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затруднением носового дыхания, зуда в области носа, снижении обоняния, отеком слизистой носа.</a:t>
            </a:r>
            <a:endParaRPr kumimoji="0" lang="ru-RU" sz="2944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7744" y="1708448"/>
            <a:ext cx="11665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Аллергический </a:t>
            </a:r>
            <a:r>
              <a:rPr lang="ru-RU" sz="30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коньюктивит</a:t>
            </a:r>
            <a:r>
              <a:rPr lang="ru-RU" sz="30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частое проявление поллиноза, сопровождающееся зудом в области глаз, ощущением «песка» в глазах, слезотечением, светобоязнью, покраснением и отеком век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669752" y="2860576"/>
            <a:ext cx="11704320" cy="6242304"/>
          </a:xfrm>
          <a:prstGeom prst="rect">
            <a:avLst/>
          </a:prstGeom>
        </p:spPr>
        <p:txBody>
          <a:bodyPr vert="horz" lIns="130046" tIns="65023" rIns="130046" bIns="65023">
            <a:normAutofit/>
          </a:bodyPr>
          <a:lstStyle/>
          <a:p>
            <a:pPr marL="390138" marR="0" lvl="0" indent="-3901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0138" marR="0" lvl="0" indent="-3901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0138" marR="0" lvl="0" indent="-3901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3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0138" marR="0" lvl="0" indent="-3901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0138" marR="0" lvl="0" indent="-3901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Бронхиальная астма</a:t>
            </a:r>
            <a:r>
              <a:rPr kumimoji="0" lang="ru-RU" sz="3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это заболевание, при котором аллергические реакции возникают на слизистой оболочке бронхов. Начальными проявлениями астмы могут быть сухой мучительный кашель, свистящее шумное дыхание. При прогрессировании заболевания появляются одышка, приступы удушья.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50240" y="1276400"/>
            <a:ext cx="11704320" cy="7718587"/>
          </a:xfrm>
        </p:spPr>
        <p:txBody>
          <a:bodyPr>
            <a:normAutofit/>
          </a:bodyPr>
          <a:lstStyle/>
          <a:p>
            <a:pPr lvl="0"/>
            <a:r>
              <a:rPr lang="ru-RU" sz="3600" b="1" i="1" dirty="0" smtClean="0"/>
              <a:t>Крапивница </a:t>
            </a:r>
            <a:r>
              <a:rPr lang="ru-RU" sz="3600" dirty="0" smtClean="0"/>
              <a:t>– разновидность аллергической реакции, сопровождающаяся сильным зудом, и появлением на коже зудящих волдырей, напоминающими комариные укусы или реакцию на «ожог» крапивой. Волдыри быстро возникают и также быстро проходят. </a:t>
            </a:r>
          </a:p>
          <a:p>
            <a:endParaRPr lang="ru-RU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urticaria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3103" y="2214881"/>
            <a:ext cx="2709333" cy="1801707"/>
          </a:xfrm>
          <a:noFill/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69752" y="340296"/>
            <a:ext cx="11704320" cy="1625600"/>
          </a:xfrm>
        </p:spPr>
        <p:txBody>
          <a:bodyPr/>
          <a:lstStyle/>
          <a:p>
            <a:pPr eaLnBrk="1" hangingPunct="1"/>
            <a:r>
              <a:rPr lang="ru-RU" sz="4600" b="1" dirty="0" smtClean="0"/>
              <a:t>Крапивница</a:t>
            </a:r>
          </a:p>
        </p:txBody>
      </p:sp>
      <p:pic>
        <p:nvPicPr>
          <p:cNvPr id="33796" name="Picture 5" descr="urticaria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254" y="4775201"/>
            <a:ext cx="2709333" cy="18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urticaria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3254" y="2214881"/>
            <a:ext cx="2709333" cy="18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urticaria-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288" y="7181056"/>
            <a:ext cx="2709333" cy="18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urticaria-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2720" y="4775201"/>
            <a:ext cx="2709333" cy="18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urticaria-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2720" y="2214881"/>
            <a:ext cx="2709333" cy="18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 descr="urticaria-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10712" y="7253064"/>
            <a:ext cx="2709333" cy="180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Симптомы крапивницы у ребенка фот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5776" y="4300736"/>
            <a:ext cx="3240360" cy="5055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50240" y="575734"/>
            <a:ext cx="11704320" cy="86215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4800" b="1" i="1" u="sng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800" b="1" i="1" u="sng" dirty="0" smtClean="0"/>
              <a:t>Реакции замедленного типа.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800" i="1" dirty="0" smtClean="0"/>
              <a:t>   Развиваются через 24-48 часов. К реакциям замедленного типа относятся: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4800" i="1" dirty="0" smtClean="0"/>
              <a:t>Аллергический дерматит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4800" i="1" dirty="0" smtClean="0"/>
              <a:t>Реакция отторжения трансплантата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4800" i="1" dirty="0" smtClean="0"/>
              <a:t>Гиперчувствительность замедленного типа сопровождает туберкулез, бруцеллез, сифилис, грибковые заболевания и др.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карственная аллергия - аллергические реакции, которые возникают в ответ на применение лекарственных препаратов и характеризуются развитием острых воспалительных изменений в местах проникновения или на различных участках кожи, изменением общего состояния организма."/>
          <p:cNvSpPr txBox="1">
            <a:spLocks noGrp="1"/>
          </p:cNvSpPr>
          <p:nvPr>
            <p:ph type="body" idx="1"/>
          </p:nvPr>
        </p:nvSpPr>
        <p:spPr>
          <a:xfrm>
            <a:off x="669752" y="1348409"/>
            <a:ext cx="11684808" cy="2808312"/>
          </a:xfrm>
          <a:prstGeom prst="rect">
            <a:avLst/>
          </a:prstGeom>
          <a:ln w="38100">
            <a:solidFill>
              <a:schemeClr val="accent1">
                <a:hueOff val="114395"/>
                <a:lumOff val="-24975"/>
              </a:schemeClr>
            </a:solidFill>
          </a:ln>
        </p:spPr>
        <p:txBody>
          <a:bodyPr>
            <a:normAutofit/>
          </a:bodyPr>
          <a:lstStyle/>
          <a:p>
            <a:pPr marL="0" indent="0" algn="just" defTabSz="537463">
              <a:spcBef>
                <a:spcPts val="3800"/>
              </a:spcBef>
              <a:buSzTx/>
              <a:buNone/>
              <a:defRPr sz="2944"/>
            </a:pPr>
            <a:r>
              <a:rPr lang="ru-RU" sz="3200" b="1" i="1" dirty="0" smtClean="0">
                <a:solidFill>
                  <a:schemeClr val="accent1">
                    <a:hueOff val="114395"/>
                    <a:lumOff val="-24975"/>
                  </a:schemeClr>
                </a:solidFill>
              </a:rPr>
              <a:t>Контактный дерматит</a:t>
            </a:r>
            <a:r>
              <a:rPr sz="3200" i="1" dirty="0" smtClean="0"/>
              <a:t> </a:t>
            </a:r>
            <a:r>
              <a:rPr lang="ru-RU" sz="3200" dirty="0" smtClean="0"/>
              <a:t>– аллергическое заболевание кожи, проявляющееся раздражением, покраснением участков кожи, контактирующих  с химическими веществами, моющими, косметическими веществами, некоторыми материалами (латекс) </a:t>
            </a:r>
            <a:endParaRPr sz="3200" dirty="0"/>
          </a:p>
        </p:txBody>
      </p:sp>
      <p:sp>
        <p:nvSpPr>
          <p:cNvPr id="7" name="Виды аллергии у детей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980020"/>
          </a:xfrm>
          <a:prstGeom prst="rect">
            <a:avLst/>
          </a:prstGeom>
        </p:spPr>
        <p:txBody>
          <a:bodyPr>
            <a:normAutofit/>
          </a:bodyPr>
          <a:lstStyle>
            <a:lvl1pPr defTabSz="420624">
              <a:defRPr sz="5760"/>
            </a:lvl1pPr>
          </a:lstStyle>
          <a:p>
            <a:pPr algn="ctr"/>
            <a:r>
              <a:rPr sz="5400" b="1" dirty="0" err="1" smtClean="0"/>
              <a:t>Виды</a:t>
            </a:r>
            <a:r>
              <a:rPr lang="ru-RU" sz="5400" b="1" dirty="0" smtClean="0"/>
              <a:t> аллергических реакций</a:t>
            </a:r>
            <a:endParaRPr sz="5400" b="1" dirty="0"/>
          </a:p>
        </p:txBody>
      </p:sp>
      <p:pic>
        <p:nvPicPr>
          <p:cNvPr id="6" name="Picture 4" descr="urticari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57784" y="4519586"/>
            <a:ext cx="5760640" cy="477059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448" y="4444752"/>
            <a:ext cx="5427698" cy="482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rug-induced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304" y="3341511"/>
            <a:ext cx="4917440" cy="4608125"/>
          </a:xfrm>
          <a:noFill/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/>
              <a:t>Фотосенсибилизация</a:t>
            </a:r>
            <a:endParaRPr lang="ru-RU" dirty="0" smtClean="0"/>
          </a:p>
        </p:txBody>
      </p:sp>
      <p:pic>
        <p:nvPicPr>
          <p:cNvPr id="35844" name="Picture 5" descr="drug-induce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6517" y="3341512"/>
            <a:ext cx="5326098" cy="450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25725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800" i="1" dirty="0" smtClean="0"/>
              <a:t>2. По классификации </a:t>
            </a:r>
            <a:r>
              <a:rPr lang="en-US" altLang="ru-RU" sz="3800" b="1" i="1" dirty="0" err="1" smtClean="0"/>
              <a:t>Gell</a:t>
            </a:r>
            <a:r>
              <a:rPr lang="en-US" altLang="ru-RU" sz="3800" b="1" i="1" dirty="0" smtClean="0"/>
              <a:t> </a:t>
            </a:r>
            <a:r>
              <a:rPr lang="ru-RU" altLang="ru-RU" sz="3800" b="1" i="1" dirty="0" smtClean="0"/>
              <a:t>и </a:t>
            </a:r>
            <a:r>
              <a:rPr lang="en-US" altLang="ru-RU" sz="3800" b="1" i="1" dirty="0" smtClean="0"/>
              <a:t>Coombs </a:t>
            </a:r>
            <a:r>
              <a:rPr lang="ru-RU" altLang="ru-RU" sz="3800" i="1" dirty="0" smtClean="0"/>
              <a:t>(1969 г.) в зависимости от характера иммунного повреждения тканей и органов аллергические реакции подразделяются на  4 типа:</a:t>
            </a:r>
          </a:p>
        </p:txBody>
      </p:sp>
      <p:sp>
        <p:nvSpPr>
          <p:cNvPr id="56323" name="Прямоугольник 3"/>
          <p:cNvSpPr>
            <a:spLocks noChangeArrowheads="1"/>
          </p:cNvSpPr>
          <p:nvPr/>
        </p:nvSpPr>
        <p:spPr bwMode="auto">
          <a:xfrm>
            <a:off x="7620002" y="4165601"/>
            <a:ext cx="4978399" cy="170097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algn="ctr" eaLnBrk="1" hangingPunct="1"/>
            <a:r>
              <a:rPr lang="ru-RU" altLang="ru-RU" sz="3400" i="1" dirty="0"/>
              <a:t>клеточно-опосредованный (ГЗТ)</a:t>
            </a:r>
          </a:p>
        </p:txBody>
      </p:sp>
      <p:sp>
        <p:nvSpPr>
          <p:cNvPr id="56324" name="Прямоугольник 4"/>
          <p:cNvSpPr>
            <a:spLocks noChangeArrowheads="1"/>
          </p:cNvSpPr>
          <p:nvPr/>
        </p:nvSpPr>
        <p:spPr bwMode="auto">
          <a:xfrm>
            <a:off x="1930401" y="3251201"/>
            <a:ext cx="4860031" cy="117775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eaLnBrk="1" hangingPunct="1"/>
            <a:r>
              <a:rPr lang="ru-RU" altLang="ru-RU" sz="3400" i="1" dirty="0" err="1"/>
              <a:t>реагиновый</a:t>
            </a:r>
            <a:r>
              <a:rPr lang="ru-RU" altLang="ru-RU" sz="3400" i="1" dirty="0"/>
              <a:t> (анафилактический</a:t>
            </a:r>
            <a:r>
              <a:rPr lang="ru-RU" altLang="ru-RU" sz="3400" dirty="0"/>
              <a:t>)</a:t>
            </a:r>
          </a:p>
        </p:txBody>
      </p:sp>
      <p:sp>
        <p:nvSpPr>
          <p:cNvPr id="56325" name="Прямоугольник 5"/>
          <p:cNvSpPr>
            <a:spLocks noChangeArrowheads="1"/>
          </p:cNvSpPr>
          <p:nvPr/>
        </p:nvSpPr>
        <p:spPr bwMode="auto">
          <a:xfrm>
            <a:off x="1930401" y="5080001"/>
            <a:ext cx="4716015" cy="117775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ctr" eaLnBrk="1" hangingPunct="1"/>
            <a:r>
              <a:rPr lang="ru-RU" altLang="ru-RU" sz="3400" i="1" dirty="0"/>
              <a:t>цитотоксический</a:t>
            </a:r>
          </a:p>
          <a:p>
            <a:pPr algn="ctr" eaLnBrk="1" hangingPunct="1"/>
            <a:endParaRPr lang="ru-RU" altLang="ru-RU" sz="3400" dirty="0"/>
          </a:p>
        </p:txBody>
      </p:sp>
      <p:sp>
        <p:nvSpPr>
          <p:cNvPr id="56326" name="Прямоугольник 6"/>
          <p:cNvSpPr>
            <a:spLocks noChangeArrowheads="1"/>
          </p:cNvSpPr>
          <p:nvPr/>
        </p:nvSpPr>
        <p:spPr bwMode="auto">
          <a:xfrm>
            <a:off x="1930401" y="7093939"/>
            <a:ext cx="5148063" cy="117775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ctr" eaLnBrk="1" hangingPunct="1"/>
            <a:r>
              <a:rPr lang="ru-RU" altLang="ru-RU" sz="3400" i="1" dirty="0" err="1"/>
              <a:t>иммунокомплексный</a:t>
            </a:r>
            <a:endParaRPr lang="ru-RU" altLang="ru-RU" sz="3400" i="1" dirty="0"/>
          </a:p>
          <a:p>
            <a:pPr algn="ctr" eaLnBrk="1" hangingPunct="1"/>
            <a:endParaRPr lang="ru-RU" altLang="ru-RU" sz="3400" dirty="0"/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1320801" y="2946401"/>
            <a:ext cx="609600" cy="599439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0046" tIns="65023" rIns="130046" bIns="65023" anchor="ctr"/>
          <a:lstStyle/>
          <a:p>
            <a:pPr hangingPunct="1">
              <a:defRPr/>
            </a:pPr>
            <a:endParaRPr lang="ru-RU" dirty="0"/>
          </a:p>
        </p:txBody>
      </p:sp>
      <p:cxnSp>
        <p:nvCxnSpPr>
          <p:cNvPr id="10" name="Прямая со стрелкой 9"/>
          <p:cNvCxnSpPr>
            <a:endCxn id="56324" idx="0"/>
          </p:cNvCxnSpPr>
          <p:nvPr/>
        </p:nvCxnSpPr>
        <p:spPr>
          <a:xfrm flipH="1">
            <a:off x="4360417" y="1852464"/>
            <a:ext cx="1925960" cy="13987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56323" idx="0"/>
          </p:cNvCxnSpPr>
          <p:nvPr/>
        </p:nvCxnSpPr>
        <p:spPr>
          <a:xfrm>
            <a:off x="6718424" y="1996480"/>
            <a:ext cx="3390778" cy="21691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113673" y="1996480"/>
            <a:ext cx="2172703" cy="30835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797584" y="1924472"/>
            <a:ext cx="2632808" cy="52101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TextBox 24"/>
          <p:cNvSpPr txBox="1">
            <a:spLocks noChangeArrowheads="1"/>
          </p:cNvSpPr>
          <p:nvPr/>
        </p:nvSpPr>
        <p:spPr bwMode="auto">
          <a:xfrm>
            <a:off x="304801" y="5588001"/>
            <a:ext cx="1117599" cy="65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eaLnBrk="1" hangingPunct="1"/>
            <a:r>
              <a:rPr lang="ru-RU" altLang="ru-RU" sz="3400" dirty="0"/>
              <a:t>ГНТ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812801" y="646910"/>
            <a:ext cx="10769600" cy="651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0" anchor="ctr">
            <a:spAutoFit/>
          </a:bodyPr>
          <a:lstStyle/>
          <a:p>
            <a:pPr indent="650230" algn="just">
              <a:tabLst>
                <a:tab pos="325115" algn="l"/>
              </a:tabLst>
            </a:pPr>
            <a:endParaRPr lang="ru-RU" altLang="ru-RU" sz="4000" dirty="0">
              <a:cs typeface="Times New Roman" pitchFamily="18" charset="0"/>
            </a:endParaRPr>
          </a:p>
          <a:p>
            <a:pPr indent="650230" algn="just">
              <a:tabLst>
                <a:tab pos="325115" algn="l"/>
              </a:tabLst>
            </a:pPr>
            <a:endParaRPr lang="ru-RU" altLang="ru-RU" sz="4000" dirty="0">
              <a:cs typeface="Times New Roman" pitchFamily="18" charset="0"/>
            </a:endParaRPr>
          </a:p>
          <a:p>
            <a:pPr indent="650230">
              <a:tabLst>
                <a:tab pos="325115" algn="l"/>
              </a:tabLst>
            </a:pPr>
            <a:endParaRPr lang="en-US" altLang="ru-RU" sz="5100" dirty="0">
              <a:cs typeface="Times New Roman" pitchFamily="18" charset="0"/>
            </a:endParaRPr>
          </a:p>
          <a:p>
            <a:pPr indent="650230">
              <a:tabLst>
                <a:tab pos="325115" algn="l"/>
              </a:tabLst>
            </a:pPr>
            <a:r>
              <a:rPr lang="ru-RU" altLang="ru-RU" sz="4800" i="1" dirty="0">
                <a:cs typeface="Times New Roman" pitchFamily="18" charset="0"/>
              </a:rPr>
              <a:t>В развитии аллергических реакций  выделяют 3 стадии: </a:t>
            </a:r>
          </a:p>
          <a:p>
            <a:pPr indent="650230" algn="just">
              <a:tabLst>
                <a:tab pos="325115" algn="l"/>
              </a:tabLst>
            </a:pPr>
            <a:endParaRPr lang="ru-RU" altLang="ru-RU" sz="4800" i="1" dirty="0">
              <a:cs typeface="Times New Roman" pitchFamily="18" charset="0"/>
            </a:endParaRPr>
          </a:p>
          <a:p>
            <a:pPr indent="650230" algn="just">
              <a:buFontTx/>
              <a:buChar char="•"/>
              <a:tabLst>
                <a:tab pos="325115" algn="l"/>
              </a:tabLst>
            </a:pPr>
            <a:r>
              <a:rPr lang="ru-RU" altLang="ru-RU" sz="4800" i="1" dirty="0">
                <a:cs typeface="Times New Roman" pitchFamily="18" charset="0"/>
              </a:rPr>
              <a:t>иммунологическую</a:t>
            </a:r>
            <a:endParaRPr lang="ru-RU" altLang="ru-RU" sz="4800" i="1" dirty="0"/>
          </a:p>
          <a:p>
            <a:pPr indent="650230" algn="just">
              <a:buFontTx/>
              <a:buChar char="•"/>
              <a:tabLst>
                <a:tab pos="325115" algn="l"/>
              </a:tabLst>
            </a:pPr>
            <a:r>
              <a:rPr lang="ru-RU" altLang="ru-RU" sz="4800" i="1" dirty="0" err="1">
                <a:cs typeface="Times New Roman" pitchFamily="18" charset="0"/>
              </a:rPr>
              <a:t>патохимическую</a:t>
            </a:r>
            <a:endParaRPr lang="ru-RU" altLang="ru-RU" sz="4800" i="1" dirty="0"/>
          </a:p>
          <a:p>
            <a:pPr indent="650230" algn="just">
              <a:buFontTx/>
              <a:buChar char="•"/>
              <a:tabLst>
                <a:tab pos="325115" algn="l"/>
              </a:tabLst>
            </a:pPr>
            <a:r>
              <a:rPr lang="ru-RU" altLang="ru-RU" sz="4800" i="1" dirty="0" smtClean="0">
                <a:cs typeface="Times New Roman" pitchFamily="18" charset="0"/>
              </a:rPr>
              <a:t>патофизиологическую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28801" y="304801"/>
            <a:ext cx="9245601" cy="1885642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pPr indent="650230" hangingPunct="1">
              <a:tabLst>
                <a:tab pos="325115" algn="l"/>
              </a:tabLst>
              <a:defRPr/>
            </a:pPr>
            <a:r>
              <a:rPr lang="ru-RU" sz="5700" i="1" u="sng" dirty="0">
                <a:latin typeface="+mj-lt"/>
                <a:cs typeface="Times New Roman" pitchFamily="18" charset="0"/>
              </a:rPr>
              <a:t>Общий патогенез </a:t>
            </a:r>
          </a:p>
          <a:p>
            <a:pPr indent="650230" hangingPunct="1">
              <a:tabLst>
                <a:tab pos="325115" algn="l"/>
              </a:tabLst>
              <a:defRPr/>
            </a:pPr>
            <a:r>
              <a:rPr lang="ru-RU" sz="5700" i="1" u="sng" dirty="0">
                <a:latin typeface="+mj-lt"/>
                <a:cs typeface="Times New Roman" pitchFamily="18" charset="0"/>
              </a:rPr>
              <a:t>аллергических реакций</a:t>
            </a:r>
          </a:p>
        </p:txBody>
      </p:sp>
      <p:pic>
        <p:nvPicPr>
          <p:cNvPr id="58372" name="Содержимое 4" descr="untitled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5280" y="5812904"/>
            <a:ext cx="3779520" cy="363502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914401" y="304800"/>
            <a:ext cx="11379200" cy="8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indent="650230" algn="just">
              <a:buFontTx/>
              <a:buAutoNum type="arabicPeriod"/>
              <a:tabLst>
                <a:tab pos="325115" algn="l"/>
              </a:tabLst>
              <a:defRPr/>
            </a:pPr>
            <a:r>
              <a:rPr lang="ru-RU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Иммунологическая стадия (стадия иммунных реакций) </a:t>
            </a:r>
            <a:r>
              <a:rPr lang="ru-RU" sz="3600" i="1" dirty="0" smtClean="0"/>
              <a:t>Начинается с первого контакта организма с аллергеном и заключается в образовании в организме аллергических </a:t>
            </a:r>
            <a:r>
              <a:rPr lang="ru-RU" sz="3600" i="1" dirty="0" err="1" smtClean="0"/>
              <a:t>Ат</a:t>
            </a:r>
            <a:r>
              <a:rPr lang="ru-RU" sz="3600" i="1" dirty="0" smtClean="0"/>
              <a:t> (или сенсибилизированных лимфоцитов) и их накопление. В результате чего организм становится </a:t>
            </a:r>
            <a:r>
              <a:rPr lang="ru-RU" sz="3600" i="1" u="sng" dirty="0" smtClean="0"/>
              <a:t>сенсибилизированным,</a:t>
            </a:r>
            <a:r>
              <a:rPr lang="ru-RU" sz="3600" i="1" dirty="0" smtClean="0"/>
              <a:t> или повышенно чувствительным к специфическому Ал. При повторном контакте (попадании в организм) специфического антигена (Ал) происходит образование комплекса «</a:t>
            </a:r>
            <a:r>
              <a:rPr lang="ru-RU" sz="3600" i="1" dirty="0" err="1" smtClean="0"/>
              <a:t>Аг-Ат</a:t>
            </a:r>
            <a:r>
              <a:rPr lang="ru-RU" sz="3600" i="1" dirty="0" smtClean="0"/>
              <a:t>», который обусловливает следующую стадию аллергической реакции.</a:t>
            </a:r>
            <a:r>
              <a:rPr lang="ru-RU" sz="3800" i="1" dirty="0" smtClean="0">
                <a:cs typeface="Times New Roman" pitchFamily="18" charset="0"/>
              </a:rPr>
              <a:t> </a:t>
            </a:r>
            <a:r>
              <a:rPr lang="ru-RU" sz="3800" i="1" dirty="0">
                <a:cs typeface="Times New Roman" pitchFamily="18" charset="0"/>
              </a:rPr>
              <a:t>Итог – образование иммунного комплекса</a:t>
            </a:r>
            <a:r>
              <a:rPr lang="ru-RU" sz="3800" i="1" dirty="0" smtClean="0">
                <a:cs typeface="Times New Roman" pitchFamily="18" charset="0"/>
              </a:rPr>
              <a:t>.</a:t>
            </a:r>
            <a:endParaRPr lang="ru-RU" sz="3800" i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1"/>
          <p:cNvSpPr>
            <a:spLocks noChangeArrowheads="1"/>
          </p:cNvSpPr>
          <p:nvPr/>
        </p:nvSpPr>
        <p:spPr bwMode="auto">
          <a:xfrm>
            <a:off x="711202" y="508001"/>
            <a:ext cx="11480799" cy="890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indent="650230" algn="just">
              <a:tabLst>
                <a:tab pos="325115" algn="l"/>
              </a:tabLst>
            </a:pPr>
            <a:r>
              <a:rPr lang="ru-RU" altLang="ru-RU" sz="3800" i="1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ru-RU" altLang="ru-RU" sz="3800" i="1" dirty="0" err="1">
                <a:solidFill>
                  <a:srgbClr val="FF0000"/>
                </a:solidFill>
                <a:cs typeface="Times New Roman" pitchFamily="18" charset="0"/>
              </a:rPr>
              <a:t>Патохимическая</a:t>
            </a:r>
            <a:r>
              <a:rPr lang="ru-RU" altLang="ru-RU" sz="3800" i="1" dirty="0">
                <a:solidFill>
                  <a:srgbClr val="FF0000"/>
                </a:solidFill>
                <a:cs typeface="Times New Roman" pitchFamily="18" charset="0"/>
              </a:rPr>
              <a:t> стадия (</a:t>
            </a:r>
            <a:r>
              <a:rPr lang="ru-RU" altLang="ru-RU" sz="3800" i="1" dirty="0" err="1">
                <a:solidFill>
                  <a:srgbClr val="FF0000"/>
                </a:solidFill>
                <a:cs typeface="Times New Roman" pitchFamily="18" charset="0"/>
              </a:rPr>
              <a:t>стадия</a:t>
            </a:r>
            <a:r>
              <a:rPr lang="ru-RU" altLang="ru-RU" sz="3800" i="1" dirty="0">
                <a:solidFill>
                  <a:srgbClr val="FF0000"/>
                </a:solidFill>
                <a:cs typeface="Times New Roman" pitchFamily="18" charset="0"/>
              </a:rPr>
              <a:t> биохимических реакций) </a:t>
            </a:r>
            <a:r>
              <a:rPr lang="ru-RU" altLang="ru-RU" sz="3800" i="1" dirty="0">
                <a:cs typeface="Times New Roman" pitchFamily="18" charset="0"/>
              </a:rPr>
              <a:t>характеризуется образованием и выделением биологически активных веществ (медиаторов аллергии), поступающих в кровь и ткани. Пусковым стимулом для этих процессов служат иммунные комплексы.</a:t>
            </a:r>
          </a:p>
          <a:p>
            <a:pPr indent="650230" algn="just">
              <a:tabLst>
                <a:tab pos="325115" algn="l"/>
              </a:tabLst>
            </a:pPr>
            <a:endParaRPr lang="ru-RU" altLang="ru-RU" sz="3800" i="1" dirty="0">
              <a:cs typeface="Times New Roman" pitchFamily="18" charset="0"/>
            </a:endParaRPr>
          </a:p>
          <a:p>
            <a:pPr indent="650230" algn="just">
              <a:tabLst>
                <a:tab pos="325115" algn="l"/>
              </a:tabLst>
            </a:pPr>
            <a:r>
              <a:rPr lang="ru-RU" altLang="ru-RU" sz="3800" i="1" dirty="0">
                <a:solidFill>
                  <a:srgbClr val="FF0000"/>
                </a:solidFill>
                <a:cs typeface="Times New Roman" pitchFamily="18" charset="0"/>
              </a:rPr>
              <a:t>3. Патофизиологическая стадия (</a:t>
            </a:r>
            <a:r>
              <a:rPr lang="ru-RU" altLang="ru-RU" sz="3800" i="1" dirty="0" err="1">
                <a:solidFill>
                  <a:srgbClr val="FF0000"/>
                </a:solidFill>
                <a:cs typeface="Times New Roman" pitchFamily="18" charset="0"/>
              </a:rPr>
              <a:t>стадия</a:t>
            </a:r>
            <a:r>
              <a:rPr lang="ru-RU" altLang="ru-RU" sz="3800" i="1" dirty="0">
                <a:solidFill>
                  <a:srgbClr val="FF0000"/>
                </a:solidFill>
                <a:cs typeface="Times New Roman" pitchFamily="18" charset="0"/>
              </a:rPr>
              <a:t> клинических проявлений) </a:t>
            </a:r>
            <a:r>
              <a:rPr lang="ru-RU" altLang="ru-RU" sz="3800" i="1" dirty="0">
                <a:cs typeface="Times New Roman" pitchFamily="18" charset="0"/>
              </a:rPr>
              <a:t>характеризуется повреждающим действием медиаторов на клетки, ткани и органы. Эта стадия включает в себя клинические </a:t>
            </a:r>
            <a:r>
              <a:rPr lang="ru-RU" altLang="ru-RU" sz="3800" i="1" dirty="0" smtClean="0">
                <a:cs typeface="Times New Roman" pitchFamily="18" charset="0"/>
              </a:rPr>
              <a:t>проявления </a:t>
            </a:r>
            <a:r>
              <a:rPr lang="ru-RU" altLang="ru-RU" sz="3800" i="1" dirty="0">
                <a:cs typeface="Times New Roman" pitchFamily="18" charset="0"/>
              </a:rPr>
              <a:t>возникающих в организме нарушений в виде аллергических реакций и </a:t>
            </a:r>
            <a:r>
              <a:rPr lang="ru-RU" altLang="ru-RU" sz="3800" i="1" dirty="0" smtClean="0">
                <a:cs typeface="Times New Roman" pitchFamily="18" charset="0"/>
              </a:rPr>
              <a:t>заболеваний </a:t>
            </a:r>
            <a:endParaRPr lang="ru-RU" altLang="ru-RU" sz="3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В механизме возникновения аллергии большую роль играет:"/>
          <p:cNvSpPr txBox="1">
            <a:spLocks noGrp="1"/>
          </p:cNvSpPr>
          <p:nvPr>
            <p:ph type="title"/>
          </p:nvPr>
        </p:nvSpPr>
        <p:spPr>
          <a:xfrm>
            <a:off x="952500" y="614312"/>
            <a:ext cx="11099801" cy="10941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15468">
              <a:defRPr sz="432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ru-RU" sz="4400" b="1" dirty="0" smtClean="0"/>
              <a:t>Почему так много???</a:t>
            </a:r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sp>
        <p:nvSpPr>
          <p:cNvPr id="127" name="Наследственная предрасположенность к аллергическим реакциям…"/>
          <p:cNvSpPr txBox="1">
            <a:spLocks noGrp="1"/>
          </p:cNvSpPr>
          <p:nvPr>
            <p:ph type="body" idx="1"/>
          </p:nvPr>
        </p:nvSpPr>
        <p:spPr>
          <a:xfrm>
            <a:off x="732051" y="1276400"/>
            <a:ext cx="11884520" cy="784887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13384" indent="-413384" algn="ctr" defTabSz="543305">
              <a:spcBef>
                <a:spcPts val="600"/>
              </a:spcBef>
              <a:buNone/>
              <a:defRPr sz="2976"/>
            </a:pPr>
            <a:r>
              <a:rPr lang="ru-RU" sz="3600" b="1" dirty="0" smtClean="0"/>
              <a:t>Факторы риска развития аллергических реакций</a:t>
            </a:r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sz="3600" i="1" dirty="0" err="1" smtClean="0"/>
              <a:t>Наследственная</a:t>
            </a:r>
            <a:r>
              <a:rPr sz="3600" i="1" dirty="0" smtClean="0"/>
              <a:t> </a:t>
            </a:r>
            <a:r>
              <a:rPr sz="3600" i="1" dirty="0" err="1"/>
              <a:t>предрасположенность</a:t>
            </a:r>
            <a:r>
              <a:rPr sz="3600" i="1" dirty="0"/>
              <a:t> к </a:t>
            </a:r>
            <a:r>
              <a:rPr sz="3600" i="1" dirty="0" err="1"/>
              <a:t>аллергическим</a:t>
            </a:r>
            <a:r>
              <a:rPr sz="3600" i="1" dirty="0"/>
              <a:t> </a:t>
            </a:r>
            <a:r>
              <a:rPr sz="3600" i="1" dirty="0" err="1"/>
              <a:t>реакциям</a:t>
            </a:r>
            <a:endParaRPr sz="3600" i="1" dirty="0"/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sz="3600" i="1" dirty="0" err="1"/>
              <a:t>Сенсибилизация</a:t>
            </a:r>
            <a:r>
              <a:rPr sz="3600" i="1" dirty="0"/>
              <a:t> к </a:t>
            </a:r>
            <a:r>
              <a:rPr lang="ru-RU" sz="3600" i="1" dirty="0" smtClean="0"/>
              <a:t> </a:t>
            </a:r>
            <a:r>
              <a:rPr sz="3600" i="1" dirty="0" err="1" smtClean="0"/>
              <a:t>чужеродному</a:t>
            </a:r>
            <a:r>
              <a:rPr sz="3600" i="1" dirty="0" smtClean="0"/>
              <a:t> </a:t>
            </a:r>
            <a:r>
              <a:rPr sz="3600" i="1" dirty="0" err="1"/>
              <a:t>веществу</a:t>
            </a:r>
            <a:r>
              <a:rPr sz="3600" i="1" dirty="0"/>
              <a:t> </a:t>
            </a:r>
            <a:r>
              <a:rPr sz="3600" i="1" dirty="0" err="1"/>
              <a:t>при</a:t>
            </a:r>
            <a:r>
              <a:rPr sz="3600" i="1" dirty="0"/>
              <a:t> </a:t>
            </a:r>
            <a:r>
              <a:rPr sz="3600" i="1" dirty="0" err="1"/>
              <a:t>активном</a:t>
            </a:r>
            <a:r>
              <a:rPr sz="3600" i="1" dirty="0"/>
              <a:t> </a:t>
            </a:r>
            <a:r>
              <a:rPr sz="3600" i="1" dirty="0" err="1"/>
              <a:t>контакте</a:t>
            </a:r>
            <a:r>
              <a:rPr sz="3600" i="1" dirty="0"/>
              <a:t> с </a:t>
            </a:r>
            <a:r>
              <a:rPr sz="3600" i="1" dirty="0" err="1" smtClean="0"/>
              <a:t>ним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внутриутробно</a:t>
            </a:r>
            <a:r>
              <a:rPr lang="ru-RU" sz="3600" i="1" dirty="0" smtClean="0"/>
              <a:t> и </a:t>
            </a:r>
            <a:r>
              <a:rPr sz="3600" i="1" dirty="0" smtClean="0"/>
              <a:t> </a:t>
            </a:r>
            <a:r>
              <a:rPr sz="3600" i="1" dirty="0"/>
              <a:t>в </a:t>
            </a:r>
            <a:r>
              <a:rPr sz="3600" i="1" dirty="0" err="1"/>
              <a:t>раннем</a:t>
            </a:r>
            <a:r>
              <a:rPr sz="3600" i="1" dirty="0"/>
              <a:t> </a:t>
            </a:r>
            <a:r>
              <a:rPr sz="3600" i="1" dirty="0" err="1"/>
              <a:t>возрасте</a:t>
            </a:r>
            <a:endParaRPr sz="3600" i="1" dirty="0"/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sz="3600" i="1" dirty="0" err="1"/>
              <a:t>Контакт</a:t>
            </a:r>
            <a:r>
              <a:rPr sz="3600" i="1" dirty="0"/>
              <a:t> с </a:t>
            </a:r>
            <a:r>
              <a:rPr sz="3600" i="1" dirty="0" err="1"/>
              <a:t>табачным</a:t>
            </a:r>
            <a:r>
              <a:rPr sz="3600" i="1" dirty="0"/>
              <a:t> </a:t>
            </a:r>
            <a:r>
              <a:rPr sz="3600" i="1" dirty="0" err="1"/>
              <a:t>дымом</a:t>
            </a:r>
            <a:r>
              <a:rPr sz="3600" i="1" dirty="0"/>
              <a:t> </a:t>
            </a:r>
            <a:r>
              <a:rPr sz="3600" i="1" dirty="0" err="1"/>
              <a:t>при</a:t>
            </a:r>
            <a:r>
              <a:rPr sz="3600" i="1" dirty="0"/>
              <a:t> </a:t>
            </a:r>
            <a:r>
              <a:rPr sz="3600" i="1" dirty="0" err="1"/>
              <a:t>активном</a:t>
            </a:r>
            <a:r>
              <a:rPr sz="3600" i="1" dirty="0"/>
              <a:t> и </a:t>
            </a:r>
            <a:r>
              <a:rPr sz="3600" i="1" dirty="0" err="1"/>
              <a:t>пассивном</a:t>
            </a:r>
            <a:r>
              <a:rPr sz="3600" i="1" dirty="0"/>
              <a:t> </a:t>
            </a:r>
            <a:r>
              <a:rPr sz="3600" i="1" dirty="0" err="1"/>
              <a:t>курении</a:t>
            </a:r>
            <a:endParaRPr sz="3600" i="1" dirty="0"/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sz="3600" i="1" dirty="0" err="1"/>
              <a:t>Воздействие</a:t>
            </a:r>
            <a:r>
              <a:rPr sz="3600" i="1" dirty="0"/>
              <a:t> </a:t>
            </a:r>
            <a:r>
              <a:rPr sz="3600" i="1" dirty="0" err="1" smtClean="0"/>
              <a:t>отходов</a:t>
            </a:r>
            <a:r>
              <a:rPr lang="ru-RU" sz="3600" i="1" dirty="0" smtClean="0"/>
              <a:t> промышленных предприятий, автотранспорта</a:t>
            </a:r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lang="ru-RU" sz="3600" i="1" dirty="0" smtClean="0"/>
              <a:t>Гиподинамия</a:t>
            </a:r>
            <a:endParaRPr sz="3600" i="1" dirty="0"/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sz="3600" i="1" dirty="0" err="1"/>
              <a:t>Наличие</a:t>
            </a:r>
            <a:r>
              <a:rPr sz="3600" i="1" dirty="0"/>
              <a:t> </a:t>
            </a:r>
            <a:r>
              <a:rPr sz="3600" i="1" dirty="0" err="1"/>
              <a:t>эмоционального</a:t>
            </a:r>
            <a:r>
              <a:rPr sz="3600" i="1" dirty="0"/>
              <a:t> </a:t>
            </a:r>
            <a:r>
              <a:rPr sz="3600" i="1" dirty="0" err="1"/>
              <a:t>стресса</a:t>
            </a:r>
            <a:endParaRPr sz="3600" i="1" dirty="0"/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sz="3600" i="1" dirty="0" err="1"/>
              <a:t>Гормональная</a:t>
            </a:r>
            <a:r>
              <a:rPr sz="3600" i="1" dirty="0"/>
              <a:t> </a:t>
            </a:r>
            <a:r>
              <a:rPr sz="3600" i="1" dirty="0" err="1" smtClean="0"/>
              <a:t>перестройк</a:t>
            </a:r>
            <a:r>
              <a:rPr lang="ru-RU" sz="3600" i="1" dirty="0" smtClean="0"/>
              <a:t>а</a:t>
            </a:r>
            <a:r>
              <a:rPr sz="3600" i="1" dirty="0" smtClean="0"/>
              <a:t> </a:t>
            </a:r>
            <a:r>
              <a:rPr sz="3600" i="1" dirty="0" err="1" smtClean="0"/>
              <a:t>организма</a:t>
            </a:r>
            <a:endParaRPr lang="ru-RU" sz="3600" i="1" dirty="0" smtClean="0"/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lang="ru-RU" sz="3600" i="1" dirty="0" smtClean="0"/>
              <a:t>Широкое применение лекарственных препаратов</a:t>
            </a:r>
          </a:p>
          <a:p>
            <a:pPr marL="413384" indent="-413384" defTabSz="543305">
              <a:spcBef>
                <a:spcPts val="1200"/>
              </a:spcBef>
              <a:defRPr sz="2976"/>
            </a:pPr>
            <a:r>
              <a:rPr lang="ru-RU" sz="3600" i="1" dirty="0" smtClean="0"/>
              <a:t>Большое количество синтетических материалов</a:t>
            </a:r>
            <a:endParaRPr sz="36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0" y="1950721"/>
            <a:ext cx="1192107" cy="4637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ru-RU" b="1">
                <a:solidFill>
                  <a:srgbClr val="FFFFFF"/>
                </a:solidFill>
              </a:rPr>
              <a:t>1. </a:t>
            </a:r>
          </a:p>
        </p:txBody>
      </p:sp>
      <p:sp>
        <p:nvSpPr>
          <p:cNvPr id="356355" name="Rectangle 3"/>
          <p:cNvSpPr>
            <a:spLocks noChangeArrowheads="1"/>
          </p:cNvSpPr>
          <p:nvPr/>
        </p:nvSpPr>
        <p:spPr bwMode="auto">
          <a:xfrm>
            <a:off x="2817707" y="6827521"/>
            <a:ext cx="5554133" cy="2458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b="1">
                <a:solidFill>
                  <a:srgbClr val="FFFFFF"/>
                </a:solidFill>
              </a:rPr>
              <a:t>2.  Th2</a:t>
            </a:r>
            <a:r>
              <a:rPr lang="en-US" altLang="ru-RU" b="1" baseline="-25000">
                <a:solidFill>
                  <a:srgbClr val="FFFFFF"/>
                </a:solidFill>
              </a:rPr>
              <a:t>  </a:t>
            </a:r>
            <a:r>
              <a:rPr lang="en-US" altLang="ru-RU" b="1">
                <a:solidFill>
                  <a:srgbClr val="FFFFFF"/>
                </a:solidFill>
              </a:rPr>
              <a:t>-</a:t>
            </a:r>
            <a:r>
              <a:rPr lang="ru-RU" altLang="ru-RU" b="1">
                <a:solidFill>
                  <a:srgbClr val="FFFFFF"/>
                </a:solidFill>
              </a:rPr>
              <a:t>лимфоциты</a:t>
            </a:r>
            <a:r>
              <a:rPr lang="en-US" altLang="ru-RU" b="1">
                <a:solidFill>
                  <a:srgbClr val="FFFFFF"/>
                </a:solidFill>
              </a:rPr>
              <a:t> </a:t>
            </a:r>
            <a:r>
              <a:rPr lang="ru-RU" altLang="ru-RU" b="1">
                <a:solidFill>
                  <a:srgbClr val="FFFFFF"/>
                </a:solidFill>
              </a:rPr>
              <a:t>продуцируют </a:t>
            </a:r>
            <a:r>
              <a:rPr lang="en-US" altLang="ru-RU" b="1">
                <a:solidFill>
                  <a:srgbClr val="FFFFFF"/>
                </a:solidFill>
              </a:rPr>
              <a:t>IL4 </a:t>
            </a:r>
            <a:r>
              <a:rPr lang="ru-RU" altLang="ru-RU" b="1">
                <a:solidFill>
                  <a:srgbClr val="FFFFFF"/>
                </a:solidFill>
              </a:rPr>
              <a:t>и </a:t>
            </a:r>
            <a:r>
              <a:rPr lang="en-US" altLang="ru-RU" b="1">
                <a:solidFill>
                  <a:srgbClr val="FFFFFF"/>
                </a:solidFill>
              </a:rPr>
              <a:t>IL13, </a:t>
            </a:r>
            <a:br>
              <a:rPr lang="en-US" altLang="ru-RU" b="1">
                <a:solidFill>
                  <a:srgbClr val="FFFFFF"/>
                </a:solidFill>
              </a:rPr>
            </a:br>
            <a:r>
              <a:rPr lang="ru-RU" altLang="ru-RU" b="1">
                <a:solidFill>
                  <a:srgbClr val="FFFFFF"/>
                </a:solidFill>
              </a:rPr>
              <a:t>которые активируют </a:t>
            </a:r>
            <a:r>
              <a:rPr lang="en-US" altLang="ru-RU" b="1">
                <a:solidFill>
                  <a:srgbClr val="FFFFFF"/>
                </a:solidFill>
              </a:rPr>
              <a:t> </a:t>
            </a:r>
            <a:br>
              <a:rPr lang="en-US" altLang="ru-RU" b="1">
                <a:solidFill>
                  <a:srgbClr val="FFFFFF"/>
                </a:solidFill>
              </a:rPr>
            </a:br>
            <a:r>
              <a:rPr lang="en-US" altLang="ru-RU" b="1">
                <a:solidFill>
                  <a:srgbClr val="FFFFFF"/>
                </a:solidFill>
              </a:rPr>
              <a:t>B-</a:t>
            </a:r>
            <a:r>
              <a:rPr lang="ru-RU" altLang="ru-RU" b="1">
                <a:solidFill>
                  <a:srgbClr val="FFFFFF"/>
                </a:solidFill>
              </a:rPr>
              <a:t>лимфоциты, что приводит к их дифференцировке</a:t>
            </a:r>
            <a:r>
              <a:rPr lang="en-US" altLang="ru-RU" b="1">
                <a:solidFill>
                  <a:srgbClr val="FFFFFF"/>
                </a:solidFill>
              </a:rPr>
              <a:t> </a:t>
            </a:r>
            <a:r>
              <a:rPr lang="ru-RU" altLang="ru-RU" b="1">
                <a:solidFill>
                  <a:srgbClr val="FFFFFF"/>
                </a:solidFill>
              </a:rPr>
              <a:t>в плазматические клетки и В-клетки памяти</a:t>
            </a:r>
            <a:r>
              <a:rPr lang="en-US" altLang="ru-RU" b="1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7911254" y="2167467"/>
            <a:ext cx="4836160" cy="21257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b="1">
                <a:solidFill>
                  <a:srgbClr val="FFFFFF"/>
                </a:solidFill>
              </a:rPr>
              <a:t>3. </a:t>
            </a:r>
            <a:r>
              <a:rPr lang="ru-RU" altLang="ru-RU" b="1">
                <a:solidFill>
                  <a:srgbClr val="FFFFFF"/>
                </a:solidFill>
              </a:rPr>
              <a:t>Плазмациты</a:t>
            </a:r>
            <a:r>
              <a:rPr lang="en-US" altLang="ru-RU" b="1">
                <a:solidFill>
                  <a:srgbClr val="FFFFFF"/>
                </a:solidFill>
              </a:rPr>
              <a:t> (</a:t>
            </a:r>
            <a:r>
              <a:rPr lang="ru-RU" altLang="ru-RU" b="1">
                <a:solidFill>
                  <a:srgbClr val="FFFFFF"/>
                </a:solidFill>
              </a:rPr>
              <a:t>клетки-антителопродуценты</a:t>
            </a:r>
            <a:r>
              <a:rPr lang="en-US" altLang="ru-RU" b="1">
                <a:solidFill>
                  <a:srgbClr val="FFFFFF"/>
                </a:solidFill>
              </a:rPr>
              <a:t>) </a:t>
            </a:r>
            <a:r>
              <a:rPr lang="ru-RU" altLang="ru-RU" b="1">
                <a:solidFill>
                  <a:srgbClr val="FFFFFF"/>
                </a:solidFill>
              </a:rPr>
              <a:t>секретируют аллерген-специфические </a:t>
            </a:r>
            <a:r>
              <a:rPr lang="en-US" altLang="ru-RU" b="1">
                <a:solidFill>
                  <a:srgbClr val="FFFFFF"/>
                </a:solidFill>
              </a:rPr>
              <a:t> IgE</a:t>
            </a:r>
            <a:r>
              <a:rPr lang="ru-RU" altLang="ru-RU" b="1">
                <a:solidFill>
                  <a:srgbClr val="FFFFFF"/>
                </a:solidFill>
              </a:rPr>
              <a:t> и </a:t>
            </a:r>
            <a:r>
              <a:rPr lang="en-US" altLang="ru-RU" b="1">
                <a:solidFill>
                  <a:srgbClr val="FFFFFF"/>
                </a:solidFill>
              </a:rPr>
              <a:t>IgG4, </a:t>
            </a:r>
            <a:r>
              <a:rPr lang="ru-RU" altLang="ru-RU" b="1">
                <a:solidFill>
                  <a:srgbClr val="FFFFFF"/>
                </a:solidFill>
              </a:rPr>
              <a:t>которые связываются с тучными клетками</a:t>
            </a:r>
            <a:r>
              <a:rPr lang="en-US" altLang="ru-RU" b="1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211733" y="4511040"/>
            <a:ext cx="3793067" cy="5186115"/>
            <a:chOff x="4080" y="1998"/>
            <a:chExt cx="1680" cy="2297"/>
          </a:xfrm>
        </p:grpSpPr>
        <p:sp>
          <p:nvSpPr>
            <p:cNvPr id="26651" name="Text Box 6"/>
            <p:cNvSpPr txBox="1">
              <a:spLocks noChangeArrowheads="1"/>
            </p:cNvSpPr>
            <p:nvPr/>
          </p:nvSpPr>
          <p:spPr bwMode="auto">
            <a:xfrm>
              <a:off x="4080" y="3600"/>
              <a:ext cx="1680" cy="69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>
                  <a:solidFill>
                    <a:srgbClr val="FFFFFF"/>
                  </a:solidFill>
                </a:rPr>
                <a:t>4. </a:t>
              </a:r>
              <a:r>
                <a:rPr lang="ru-RU" altLang="ru-RU" b="1">
                  <a:solidFill>
                    <a:srgbClr val="FFFFFF"/>
                  </a:solidFill>
                </a:rPr>
                <a:t>Атопические антитела присоединяются к  тучной клетке</a:t>
              </a:r>
              <a:endParaRPr lang="en-US" altLang="ru-RU" b="1">
                <a:solidFill>
                  <a:srgbClr val="FFFFFF"/>
                </a:solidFill>
              </a:endParaRPr>
            </a:p>
          </p:txBody>
        </p:sp>
        <p:pic>
          <p:nvPicPr>
            <p:cNvPr id="26652" name="Picture 7" descr="Slide 4ce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1" y="1998"/>
              <a:ext cx="186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6360" name="Picture 8" descr="Slide 4Plasma_ce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6232" y="3971432"/>
            <a:ext cx="2203591" cy="263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61" name="AutoShape 9"/>
          <p:cNvSpPr>
            <a:spLocks noChangeArrowheads="1"/>
          </p:cNvSpPr>
          <p:nvPr/>
        </p:nvSpPr>
        <p:spPr bwMode="auto">
          <a:xfrm>
            <a:off x="108373" y="2537742"/>
            <a:ext cx="2600960" cy="1517227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 anchor="ctr"/>
          <a:lstStyle/>
          <a:p>
            <a:pPr algn="ctr"/>
            <a:endParaRPr lang="ru-RU" altLang="ru-RU" sz="3400" dirty="0">
              <a:solidFill>
                <a:srgbClr val="FFFFFF"/>
              </a:solidFill>
            </a:endParaRPr>
          </a:p>
        </p:txBody>
      </p:sp>
      <p:sp>
        <p:nvSpPr>
          <p:cNvPr id="356362" name="Text Box 10"/>
          <p:cNvSpPr txBox="1">
            <a:spLocks noChangeArrowheads="1"/>
          </p:cNvSpPr>
          <p:nvPr/>
        </p:nvSpPr>
        <p:spPr bwMode="auto">
          <a:xfrm>
            <a:off x="677334" y="3007361"/>
            <a:ext cx="1831058" cy="5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>
                <a:solidFill>
                  <a:srgbClr val="FFFFFF"/>
                </a:solidFill>
              </a:rPr>
              <a:t>Аллерген</a:t>
            </a:r>
            <a:endParaRPr lang="en-US" altLang="ru-RU" b="1">
              <a:solidFill>
                <a:srgbClr val="FFFFFF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83822" y="4009814"/>
            <a:ext cx="2387500" cy="4687147"/>
            <a:chOff x="192" y="1776"/>
            <a:chExt cx="1190" cy="2076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92" y="1776"/>
              <a:ext cx="1080" cy="1872"/>
              <a:chOff x="192" y="1776"/>
              <a:chExt cx="1080" cy="1872"/>
            </a:xfrm>
          </p:grpSpPr>
          <p:pic>
            <p:nvPicPr>
              <p:cNvPr id="26649" name="Picture 13" descr="Slide 4Antigen_pres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2" y="2568"/>
                <a:ext cx="1080" cy="1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50" name="AutoShape 14"/>
              <p:cNvSpPr>
                <a:spLocks noChangeArrowheads="1"/>
              </p:cNvSpPr>
              <p:nvPr/>
            </p:nvSpPr>
            <p:spPr bwMode="auto">
              <a:xfrm rot="1222870">
                <a:off x="360" y="1776"/>
                <a:ext cx="169" cy="480"/>
              </a:xfrm>
              <a:prstGeom prst="downArrow">
                <a:avLst>
                  <a:gd name="adj1" fmla="val 50000"/>
                  <a:gd name="adj2" fmla="val 71006"/>
                </a:avLst>
              </a:prstGeom>
              <a:solidFill>
                <a:schemeClr val="bg2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48" name="Text Box 15"/>
            <p:cNvSpPr txBox="1">
              <a:spLocks noChangeArrowheads="1"/>
            </p:cNvSpPr>
            <p:nvPr/>
          </p:nvSpPr>
          <p:spPr bwMode="auto">
            <a:xfrm>
              <a:off x="529" y="3648"/>
              <a:ext cx="85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b="1">
                  <a:solidFill>
                    <a:srgbClr val="BBE0E3"/>
                  </a:solidFill>
                </a:rPr>
                <a:t>Макрофаг</a:t>
              </a:r>
              <a:endParaRPr lang="en-US" altLang="ru-RU" b="1">
                <a:solidFill>
                  <a:srgbClr val="BBE0E3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975361" y="4226560"/>
            <a:ext cx="5219891" cy="2431627"/>
            <a:chOff x="528" y="1920"/>
            <a:chExt cx="2561" cy="1077"/>
          </a:xfrm>
        </p:grpSpPr>
        <p:pic>
          <p:nvPicPr>
            <p:cNvPr id="26644" name="Picture 17" descr="Slide 4T-Lymp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0" y="1980"/>
              <a:ext cx="1464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5" name="Text Box 18"/>
            <p:cNvSpPr txBox="1">
              <a:spLocks noChangeArrowheads="1"/>
            </p:cNvSpPr>
            <p:nvPr/>
          </p:nvSpPr>
          <p:spPr bwMode="auto">
            <a:xfrm>
              <a:off x="1904" y="2793"/>
              <a:ext cx="1185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b="1">
                  <a:solidFill>
                    <a:srgbClr val="BBE0E3"/>
                  </a:solidFill>
                </a:rPr>
                <a:t>Т</a:t>
              </a:r>
              <a:r>
                <a:rPr lang="en-US" altLang="ru-RU" b="1">
                  <a:solidFill>
                    <a:srgbClr val="BBE0E3"/>
                  </a:solidFill>
                </a:rPr>
                <a:t>h2</a:t>
              </a:r>
              <a:r>
                <a:rPr lang="ru-RU" altLang="ru-RU" b="1">
                  <a:solidFill>
                    <a:srgbClr val="BBE0E3"/>
                  </a:solidFill>
                </a:rPr>
                <a:t> лимфоцит</a:t>
              </a:r>
              <a:endParaRPr lang="en-US" altLang="ru-RU" b="1">
                <a:solidFill>
                  <a:srgbClr val="BBE0E3"/>
                </a:solidFill>
              </a:endParaRPr>
            </a:p>
          </p:txBody>
        </p:sp>
        <p:sp>
          <p:nvSpPr>
            <p:cNvPr id="26646" name="Text Box 19"/>
            <p:cNvSpPr txBox="1">
              <a:spLocks noChangeArrowheads="1"/>
            </p:cNvSpPr>
            <p:nvPr/>
          </p:nvSpPr>
          <p:spPr bwMode="auto">
            <a:xfrm>
              <a:off x="528" y="1920"/>
              <a:ext cx="1567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dirty="0">
                  <a:solidFill>
                    <a:srgbClr val="BBE0E3"/>
                  </a:solidFill>
                </a:rPr>
                <a:t>Комплекс </a:t>
              </a:r>
              <a:r>
                <a:rPr lang="ru-RU" altLang="ru-RU" dirty="0" err="1">
                  <a:solidFill>
                    <a:srgbClr val="BBE0E3"/>
                  </a:solidFill>
                </a:rPr>
                <a:t>гистосовместимости</a:t>
              </a:r>
              <a:r>
                <a:rPr lang="en-US" altLang="ru-RU" dirty="0">
                  <a:solidFill>
                    <a:srgbClr val="BBE0E3"/>
                  </a:solidFill>
                </a:rPr>
                <a:t> II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921143" y="4226560"/>
            <a:ext cx="4794663" cy="3901440"/>
            <a:chOff x="3949" y="1872"/>
            <a:chExt cx="2387" cy="1728"/>
          </a:xfrm>
        </p:grpSpPr>
        <p:pic>
          <p:nvPicPr>
            <p:cNvPr id="26641" name="Picture 21" descr="Slide 4Allergen_bind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12" y="2130"/>
              <a:ext cx="1824" cy="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2" name="Text Box 22"/>
            <p:cNvSpPr txBox="1">
              <a:spLocks noChangeArrowheads="1"/>
            </p:cNvSpPr>
            <p:nvPr/>
          </p:nvSpPr>
          <p:spPr bwMode="auto">
            <a:xfrm>
              <a:off x="4457" y="1872"/>
              <a:ext cx="78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>
                  <a:solidFill>
                    <a:srgbClr val="BBE0E3"/>
                  </a:solidFill>
                </a:rPr>
                <a:t>IgE </a:t>
              </a:r>
            </a:p>
            <a:p>
              <a:pPr algn="ctr"/>
              <a:r>
                <a:rPr lang="ru-RU" altLang="ru-RU" b="1">
                  <a:solidFill>
                    <a:srgbClr val="BBE0E3"/>
                  </a:solidFill>
                </a:rPr>
                <a:t>антитела</a:t>
              </a:r>
              <a:endParaRPr lang="en-US" altLang="ru-RU" b="1">
                <a:solidFill>
                  <a:srgbClr val="BBE0E3"/>
                </a:solidFill>
              </a:endParaRPr>
            </a:p>
          </p:txBody>
        </p:sp>
        <p:sp>
          <p:nvSpPr>
            <p:cNvPr id="26643" name="Text Box 23"/>
            <p:cNvSpPr txBox="1">
              <a:spLocks noChangeArrowheads="1"/>
            </p:cNvSpPr>
            <p:nvPr/>
          </p:nvSpPr>
          <p:spPr bwMode="auto">
            <a:xfrm>
              <a:off x="3949" y="3208"/>
              <a:ext cx="148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ru-RU" altLang="ru-RU" b="1">
                  <a:solidFill>
                    <a:srgbClr val="BBE0E3"/>
                  </a:solidFill>
                </a:rPr>
                <a:t>Фиксация антител</a:t>
              </a:r>
            </a:p>
            <a:p>
              <a:pPr algn="ctr"/>
              <a:r>
                <a:rPr lang="ru-RU" altLang="ru-RU" b="1">
                  <a:solidFill>
                    <a:srgbClr val="BBE0E3"/>
                  </a:solidFill>
                </a:rPr>
                <a:t>на тучной клетке</a:t>
              </a:r>
              <a:endParaRPr lang="en-US" altLang="ru-RU" b="1">
                <a:solidFill>
                  <a:srgbClr val="BBE0E3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594418" y="2275840"/>
            <a:ext cx="3721223" cy="2357120"/>
            <a:chOff x="1791" y="1008"/>
            <a:chExt cx="1853" cy="1044"/>
          </a:xfrm>
        </p:grpSpPr>
        <p:pic>
          <p:nvPicPr>
            <p:cNvPr id="26638" name="Picture 25" descr="Slide 4B-Lymph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12" y="1308"/>
              <a:ext cx="1358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Text Box 26"/>
            <p:cNvSpPr txBox="1">
              <a:spLocks noChangeArrowheads="1"/>
            </p:cNvSpPr>
            <p:nvPr/>
          </p:nvSpPr>
          <p:spPr bwMode="auto">
            <a:xfrm>
              <a:off x="2603" y="1008"/>
              <a:ext cx="1041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>
                  <a:solidFill>
                    <a:srgbClr val="BBE0E3"/>
                  </a:solidFill>
                </a:rPr>
                <a:t>B </a:t>
              </a:r>
              <a:r>
                <a:rPr lang="ru-RU" altLang="ru-RU" b="1">
                  <a:solidFill>
                    <a:srgbClr val="BBE0E3"/>
                  </a:solidFill>
                </a:rPr>
                <a:t>лимфоцит</a:t>
              </a:r>
              <a:endParaRPr lang="en-US" altLang="ru-RU" b="1">
                <a:solidFill>
                  <a:srgbClr val="BBE0E3"/>
                </a:solidFill>
              </a:endParaRPr>
            </a:p>
          </p:txBody>
        </p:sp>
        <p:sp>
          <p:nvSpPr>
            <p:cNvPr id="26640" name="Text Box 27"/>
            <p:cNvSpPr txBox="1">
              <a:spLocks noChangeArrowheads="1"/>
            </p:cNvSpPr>
            <p:nvPr/>
          </p:nvSpPr>
          <p:spPr bwMode="auto">
            <a:xfrm>
              <a:off x="1791" y="1680"/>
              <a:ext cx="36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>
                  <a:solidFill>
                    <a:srgbClr val="BBE0E3"/>
                  </a:solidFill>
                </a:rPr>
                <a:t>IL-4</a:t>
              </a:r>
            </a:p>
          </p:txBody>
        </p:sp>
      </p:grpSp>
      <p:sp>
        <p:nvSpPr>
          <p:cNvPr id="26637" name="Rectangle 28"/>
          <p:cNvSpPr>
            <a:spLocks noChangeArrowheads="1"/>
          </p:cNvSpPr>
          <p:nvPr/>
        </p:nvSpPr>
        <p:spPr bwMode="auto">
          <a:xfrm>
            <a:off x="1727201" y="0"/>
            <a:ext cx="11054080" cy="119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949" tIns="65475" rIns="130949" bIns="65475" anchor="b"/>
          <a:lstStyle/>
          <a:p>
            <a:pPr algn="l"/>
            <a:r>
              <a:rPr lang="ru-RU" altLang="ru-RU" sz="5700" dirty="0">
                <a:solidFill>
                  <a:srgbClr val="F6F216"/>
                </a:solidFill>
              </a:rPr>
              <a:t>Иммунологическая стадия</a:t>
            </a:r>
            <a:r>
              <a:rPr lang="ru-RU" altLang="ru-RU" sz="6300" dirty="0">
                <a:solidFill>
                  <a:srgbClr val="F6F216"/>
                </a:solidFill>
              </a:rPr>
              <a:t> </a:t>
            </a:r>
            <a:r>
              <a:rPr lang="en-US" altLang="ru-RU" sz="6300" dirty="0">
                <a:solidFill>
                  <a:srgbClr val="F6F216"/>
                </a:solidFill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 autoUpdateAnimBg="0"/>
      <p:bldP spid="356355" grpId="0" autoUpdateAnimBg="0"/>
      <p:bldP spid="356356" grpId="0" autoUpdateAnimBg="0"/>
      <p:bldP spid="356361" grpId="0" animBg="1" autoUpdateAnimBg="0"/>
      <p:bldP spid="356362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059093"/>
            <a:ext cx="4623929" cy="5382542"/>
            <a:chOff x="0" y="816"/>
            <a:chExt cx="2304" cy="238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912"/>
              <a:ext cx="2304" cy="2288"/>
              <a:chOff x="2784" y="384"/>
              <a:chExt cx="2304" cy="2288"/>
            </a:xfrm>
          </p:grpSpPr>
          <p:pic>
            <p:nvPicPr>
              <p:cNvPr id="28699" name="Picture 4" descr="mastcellanimation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84" y="624"/>
                <a:ext cx="2304" cy="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3168" y="384"/>
                <a:ext cx="1380" cy="825"/>
                <a:chOff x="396" y="919"/>
                <a:chExt cx="1380" cy="825"/>
              </a:xfrm>
            </p:grpSpPr>
            <p:pic>
              <p:nvPicPr>
                <p:cNvPr id="28701" name="Picture 6" descr="IGE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-787166">
                  <a:off x="396" y="919"/>
                  <a:ext cx="708" cy="7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702" name="Picture 7" descr="IGE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-787166">
                  <a:off x="1068" y="1015"/>
                  <a:ext cx="708" cy="7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576" y="816"/>
              <a:ext cx="1008" cy="432"/>
              <a:chOff x="576" y="816"/>
              <a:chExt cx="1008" cy="432"/>
            </a:xfrm>
          </p:grpSpPr>
          <p:pic>
            <p:nvPicPr>
              <p:cNvPr id="28697" name="Picture 9" descr="Slide 4cel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6" y="816"/>
                <a:ext cx="336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8" name="Picture 10" descr="Slide 4cel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48" y="912"/>
                <a:ext cx="336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58411" name="Text Box 11"/>
          <p:cNvSpPr txBox="1">
            <a:spLocks noChangeArrowheads="1"/>
          </p:cNvSpPr>
          <p:nvPr/>
        </p:nvSpPr>
        <p:spPr bwMode="auto">
          <a:xfrm>
            <a:off x="386081" y="7455183"/>
            <a:ext cx="5682826" cy="99309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800" dirty="0">
                <a:solidFill>
                  <a:srgbClr val="FFFFFF"/>
                </a:solidFill>
              </a:rPr>
              <a:t>…</a:t>
            </a:r>
            <a:r>
              <a:rPr lang="ru-RU" altLang="ru-RU" sz="2800" dirty="0">
                <a:solidFill>
                  <a:srgbClr val="FFFFFF"/>
                </a:solidFill>
              </a:rPr>
              <a:t>вызывает зуд и гиперемию  в течение нескольких минут</a:t>
            </a:r>
            <a:endParaRPr lang="en-US" altLang="ru-RU" sz="2800" dirty="0">
              <a:solidFill>
                <a:srgbClr val="FFFFFF"/>
              </a:solidFill>
            </a:endParaRPr>
          </a:p>
        </p:txBody>
      </p:sp>
      <p:sp>
        <p:nvSpPr>
          <p:cNvPr id="358412" name="Text Box 12"/>
          <p:cNvSpPr txBox="1">
            <a:spLocks noChangeArrowheads="1"/>
          </p:cNvSpPr>
          <p:nvPr/>
        </p:nvSpPr>
        <p:spPr bwMode="auto">
          <a:xfrm>
            <a:off x="6934448" y="3334409"/>
            <a:ext cx="5093547" cy="64191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130046" tIns="65023" rIns="130046" bIns="65023">
            <a:spAutoFit/>
          </a:bodyPr>
          <a:lstStyle/>
          <a:p>
            <a:pPr marL="415425" indent="-415425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Arial"/>
              </a:rPr>
              <a:t>6. Далее в процесс вовлекаются эозинофилы, нейтрофилы, моноциты, которые, в свою очередь, продуцируют медиаторы поздней фазы, способствующие дальнейшему повреждению окружающих тканей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 (</a:t>
            </a:r>
            <a:r>
              <a:rPr lang="ru-RU" sz="2800" dirty="0">
                <a:solidFill>
                  <a:srgbClr val="FFFFFF"/>
                </a:solidFill>
                <a:latin typeface="Arial"/>
              </a:rPr>
              <a:t>через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Arial"/>
              </a:rPr>
              <a:t>4-6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Arial"/>
              </a:rPr>
              <a:t>часов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 </a:t>
            </a:r>
            <a:br>
              <a:rPr lang="en-US" sz="2800" dirty="0">
                <a:solidFill>
                  <a:srgbClr val="FFFFFF"/>
                </a:solidFill>
                <a:latin typeface="Arial"/>
              </a:rPr>
            </a:br>
            <a:r>
              <a:rPr lang="ru-RU" sz="2800" dirty="0">
                <a:solidFill>
                  <a:srgbClr val="FFFFFF"/>
                </a:solidFill>
                <a:latin typeface="Arial"/>
              </a:rPr>
              <a:t>после попадания аллергена в нос, легкие, глаза</a:t>
            </a:r>
            <a:r>
              <a:rPr lang="ru-RU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Arial"/>
              </a:rPr>
              <a:t>…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).</a:t>
            </a:r>
          </a:p>
        </p:txBody>
      </p:sp>
      <p:sp>
        <p:nvSpPr>
          <p:cNvPr id="358413" name="Text Box 13"/>
          <p:cNvSpPr txBox="1">
            <a:spLocks noChangeArrowheads="1"/>
          </p:cNvSpPr>
          <p:nvPr/>
        </p:nvSpPr>
        <p:spPr bwMode="auto">
          <a:xfrm rot="1020000">
            <a:off x="11704320" y="4876800"/>
            <a:ext cx="1031805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altLang="ru-RU" sz="3400" dirty="0">
                <a:solidFill>
                  <a:srgbClr val="00FFFF"/>
                </a:solidFill>
              </a:rPr>
              <a:t>IL-1</a:t>
            </a:r>
          </a:p>
        </p:txBody>
      </p:sp>
      <p:sp>
        <p:nvSpPr>
          <p:cNvPr id="358414" name="Text Box 14"/>
          <p:cNvSpPr txBox="1">
            <a:spLocks noChangeArrowheads="1"/>
          </p:cNvSpPr>
          <p:nvPr/>
        </p:nvSpPr>
        <p:spPr bwMode="auto">
          <a:xfrm rot="-420000">
            <a:off x="6549815" y="3887893"/>
            <a:ext cx="1031804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altLang="ru-RU" sz="3400" dirty="0">
                <a:solidFill>
                  <a:srgbClr val="FF0000"/>
                </a:solidFill>
              </a:rPr>
              <a:t>IL-4</a:t>
            </a:r>
          </a:p>
        </p:txBody>
      </p:sp>
      <p:sp>
        <p:nvSpPr>
          <p:cNvPr id="358415" name="Text Box 15"/>
          <p:cNvSpPr txBox="1">
            <a:spLocks noChangeArrowheads="1"/>
          </p:cNvSpPr>
          <p:nvPr/>
        </p:nvSpPr>
        <p:spPr bwMode="auto">
          <a:xfrm rot="-1500000">
            <a:off x="6177281" y="5414151"/>
            <a:ext cx="1514970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altLang="ru-RU" sz="3400" dirty="0">
                <a:solidFill>
                  <a:srgbClr val="BBE0E3"/>
                </a:solidFill>
              </a:rPr>
              <a:t>TNF-α</a:t>
            </a:r>
          </a:p>
        </p:txBody>
      </p:sp>
      <p:sp>
        <p:nvSpPr>
          <p:cNvPr id="358416" name="Text Box 16"/>
          <p:cNvSpPr txBox="1">
            <a:spLocks noChangeArrowheads="1"/>
          </p:cNvSpPr>
          <p:nvPr/>
        </p:nvSpPr>
        <p:spPr bwMode="auto">
          <a:xfrm rot="-1434259">
            <a:off x="6068907" y="7802880"/>
            <a:ext cx="1754294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altLang="ru-RU" sz="3400" dirty="0">
                <a:solidFill>
                  <a:srgbClr val="00FF00"/>
                </a:solidFill>
              </a:rPr>
              <a:t>ICAM-1</a:t>
            </a:r>
          </a:p>
        </p:txBody>
      </p:sp>
      <p:sp>
        <p:nvSpPr>
          <p:cNvPr id="358417" name="Text Box 17"/>
          <p:cNvSpPr txBox="1">
            <a:spLocks noChangeArrowheads="1"/>
          </p:cNvSpPr>
          <p:nvPr/>
        </p:nvSpPr>
        <p:spPr bwMode="auto">
          <a:xfrm rot="900000">
            <a:off x="11875911" y="7369387"/>
            <a:ext cx="1128889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altLang="ru-RU" sz="3400" dirty="0">
                <a:solidFill>
                  <a:srgbClr val="FFFF00"/>
                </a:solidFill>
              </a:rPr>
              <a:t>PAF</a:t>
            </a:r>
          </a:p>
        </p:txBody>
      </p:sp>
      <p:sp>
        <p:nvSpPr>
          <p:cNvPr id="358418" name="Text Box 18"/>
          <p:cNvSpPr txBox="1">
            <a:spLocks noChangeArrowheads="1"/>
          </p:cNvSpPr>
          <p:nvPr/>
        </p:nvSpPr>
        <p:spPr bwMode="auto">
          <a:xfrm rot="-600000">
            <a:off x="7261014" y="2600960"/>
            <a:ext cx="2271324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400" dirty="0">
                <a:solidFill>
                  <a:srgbClr val="B2B2B2"/>
                </a:solidFill>
              </a:rPr>
              <a:t>T</a:t>
            </a:r>
            <a:r>
              <a:rPr lang="ru-RU" altLang="ru-RU" sz="3400" dirty="0" err="1">
                <a:solidFill>
                  <a:srgbClr val="B2B2B2"/>
                </a:solidFill>
              </a:rPr>
              <a:t>риптаза</a:t>
            </a:r>
            <a:endParaRPr lang="en-US" altLang="ru-RU" sz="3400" dirty="0">
              <a:solidFill>
                <a:srgbClr val="B2B2B2"/>
              </a:solidFill>
            </a:endParaRPr>
          </a:p>
        </p:txBody>
      </p:sp>
      <p:sp>
        <p:nvSpPr>
          <p:cNvPr id="358419" name="Text Box 19"/>
          <p:cNvSpPr txBox="1">
            <a:spLocks noChangeArrowheads="1"/>
          </p:cNvSpPr>
          <p:nvPr/>
        </p:nvSpPr>
        <p:spPr bwMode="auto">
          <a:xfrm rot="540000">
            <a:off x="9861973" y="2817707"/>
            <a:ext cx="2088445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400" dirty="0">
                <a:solidFill>
                  <a:srgbClr val="FF99FF"/>
                </a:solidFill>
              </a:rPr>
              <a:t>Гепарин</a:t>
            </a:r>
            <a:endParaRPr lang="en-US" altLang="ru-RU" sz="3400" dirty="0">
              <a:solidFill>
                <a:srgbClr val="FF99FF"/>
              </a:solidFill>
            </a:endParaRPr>
          </a:p>
        </p:txBody>
      </p:sp>
      <p:sp>
        <p:nvSpPr>
          <p:cNvPr id="358420" name="Text Box 20"/>
          <p:cNvSpPr txBox="1">
            <a:spLocks noChangeArrowheads="1"/>
          </p:cNvSpPr>
          <p:nvPr/>
        </p:nvSpPr>
        <p:spPr bwMode="auto">
          <a:xfrm>
            <a:off x="1925885" y="6929121"/>
            <a:ext cx="2318737" cy="65024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30046" tIns="65023" rIns="130046" bIns="65023">
            <a:spAutoFit/>
          </a:bodyPr>
          <a:lstStyle/>
          <a:p>
            <a:r>
              <a:rPr lang="ru-RU" altLang="ru-RU" sz="3400" dirty="0">
                <a:solidFill>
                  <a:srgbClr val="FF0000"/>
                </a:solidFill>
              </a:rPr>
              <a:t>Гистамин</a:t>
            </a:r>
            <a:endParaRPr lang="en-US" altLang="ru-RU" sz="3400" dirty="0">
              <a:solidFill>
                <a:srgbClr val="FF0000"/>
              </a:solidFill>
            </a:endParaRPr>
          </a:p>
        </p:txBody>
      </p:sp>
      <p:sp>
        <p:nvSpPr>
          <p:cNvPr id="28685" name="Text Box 21"/>
          <p:cNvSpPr txBox="1">
            <a:spLocks noChangeArrowheads="1"/>
          </p:cNvSpPr>
          <p:nvPr/>
        </p:nvSpPr>
        <p:spPr bwMode="auto">
          <a:xfrm>
            <a:off x="288996" y="325121"/>
            <a:ext cx="5888284" cy="18548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130046" tIns="65023" rIns="130046" bIns="65023">
            <a:spAutoFit/>
          </a:bodyPr>
          <a:lstStyle/>
          <a:p>
            <a:pPr marL="401878" indent="-401878"/>
            <a:r>
              <a:rPr lang="en-US" altLang="ru-RU" sz="2800" dirty="0" smtClean="0">
                <a:solidFill>
                  <a:srgbClr val="FFFFFF"/>
                </a:solidFill>
              </a:rPr>
              <a:t>5</a:t>
            </a:r>
            <a:r>
              <a:rPr lang="en-US" altLang="ru-RU" sz="2800" dirty="0" smtClean="0">
                <a:solidFill>
                  <a:schemeClr val="tx1"/>
                </a:solidFill>
              </a:rPr>
              <a:t>.</a:t>
            </a:r>
            <a:r>
              <a:rPr lang="en-US" altLang="ru-RU" sz="2800" dirty="0" smtClean="0">
                <a:solidFill>
                  <a:srgbClr val="FFFFFF"/>
                </a:solidFill>
              </a:rPr>
              <a:t> </a:t>
            </a:r>
            <a:r>
              <a:rPr lang="ru-RU" altLang="ru-RU" sz="2800" dirty="0">
                <a:solidFill>
                  <a:srgbClr val="FFFFFF"/>
                </a:solidFill>
              </a:rPr>
              <a:t>Происходит </a:t>
            </a:r>
            <a:r>
              <a:rPr lang="ru-RU" altLang="ru-RU" sz="2800" dirty="0" err="1">
                <a:solidFill>
                  <a:srgbClr val="FFFFFF"/>
                </a:solidFill>
              </a:rPr>
              <a:t>дегрануляция</a:t>
            </a:r>
            <a:r>
              <a:rPr lang="ru-RU" altLang="ru-RU" sz="2800" dirty="0">
                <a:solidFill>
                  <a:srgbClr val="FFFFFF"/>
                </a:solidFill>
              </a:rPr>
              <a:t> тучной клетки и  высвобождение  медиаторов воспаления…</a:t>
            </a:r>
            <a:endParaRPr lang="en-US" altLang="ru-RU" sz="2800" dirty="0">
              <a:solidFill>
                <a:srgbClr val="FFFFFF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155982" y="2059093"/>
            <a:ext cx="2022969" cy="975360"/>
            <a:chOff x="576" y="816"/>
            <a:chExt cx="1008" cy="432"/>
          </a:xfrm>
        </p:grpSpPr>
        <p:pic>
          <p:nvPicPr>
            <p:cNvPr id="28693" name="Picture 23" descr="Slide 4cel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816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4" name="Picture 24" descr="Slide 4cel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8" y="912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-108373" y="2059093"/>
            <a:ext cx="5249334" cy="5201920"/>
            <a:chOff x="-120" y="912"/>
            <a:chExt cx="2616" cy="2304"/>
          </a:xfrm>
        </p:grpSpPr>
        <p:pic>
          <p:nvPicPr>
            <p:cNvPr id="28689" name="Picture 26" descr="mastcelldegran"/>
            <p:cNvPicPr>
              <a:picLocks noChangeAspect="1" noChangeArrowheads="1"/>
            </p:cNvPicPr>
            <p:nvPr/>
          </p:nvPicPr>
          <p:blipFill>
            <a:blip r:embed="rId6" cstate="print"/>
            <a:srcRect l="17709" t="26199" r="14731" b="17712"/>
            <a:stretch>
              <a:fillRect/>
            </a:stretch>
          </p:blipFill>
          <p:spPr bwMode="auto">
            <a:xfrm rot="-2305171">
              <a:off x="-120" y="1286"/>
              <a:ext cx="2616" cy="1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96" y="912"/>
              <a:ext cx="1380" cy="825"/>
              <a:chOff x="396" y="919"/>
              <a:chExt cx="1380" cy="825"/>
            </a:xfrm>
          </p:grpSpPr>
          <p:pic>
            <p:nvPicPr>
              <p:cNvPr id="28691" name="Picture 28" descr="IG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787166">
                <a:off x="396" y="919"/>
                <a:ext cx="708" cy="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2" name="Picture 29" descr="IGE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787166">
                <a:off x="1068" y="1015"/>
                <a:ext cx="708" cy="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4528" name="Rectangle 30"/>
          <p:cNvSpPr>
            <a:spLocks noGrp="1" noChangeArrowheads="1"/>
          </p:cNvSpPr>
          <p:nvPr>
            <p:ph type="title"/>
          </p:nvPr>
        </p:nvSpPr>
        <p:spPr>
          <a:xfrm>
            <a:off x="597744" y="1872691"/>
            <a:ext cx="11210614" cy="1937715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ru-RU" altLang="ru-RU" sz="5700" dirty="0" err="1" smtClean="0"/>
              <a:t>Патохимическая</a:t>
            </a:r>
            <a:r>
              <a:rPr lang="ru-RU" altLang="ru-RU" sz="5700" dirty="0" smtClean="0"/>
              <a:t> </a:t>
            </a:r>
            <a:br>
              <a:rPr lang="ru-RU" altLang="ru-RU" sz="5700" dirty="0" smtClean="0"/>
            </a:br>
            <a:r>
              <a:rPr lang="ru-RU" altLang="ru-RU" sz="5700" dirty="0" smtClean="0"/>
              <a:t>стадия</a:t>
            </a:r>
            <a:br>
              <a:rPr lang="ru-RU" altLang="ru-RU" sz="5700" dirty="0" smtClean="0"/>
            </a:br>
            <a:r>
              <a:rPr lang="ru-RU" altLang="ru-RU" sz="5700" dirty="0" smtClean="0"/>
              <a:t/>
            </a:r>
            <a:br>
              <a:rPr lang="ru-RU" altLang="ru-RU" sz="5700" dirty="0" smtClean="0"/>
            </a:br>
            <a:endParaRPr lang="en-US" altLang="ru-RU" sz="5700" dirty="0" smtClean="0"/>
          </a:p>
        </p:txBody>
      </p:sp>
      <p:sp>
        <p:nvSpPr>
          <p:cNvPr id="32" name="Текст 31"/>
          <p:cNvSpPr>
            <a:spLocks noGrp="1"/>
          </p:cNvSpPr>
          <p:nvPr>
            <p:ph type="body" idx="1"/>
          </p:nvPr>
        </p:nvSpPr>
        <p:spPr>
          <a:xfrm>
            <a:off x="7870552" y="9485312"/>
            <a:ext cx="3937806" cy="268287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1" grpId="0" autoUpdateAnimBg="0"/>
      <p:bldP spid="358412" grpId="0" autoUpdateAnimBg="0"/>
      <p:bldP spid="358413" grpId="0" autoUpdateAnimBg="0"/>
      <p:bldP spid="358414" grpId="0" autoUpdateAnimBg="0"/>
      <p:bldP spid="358415" grpId="0" autoUpdateAnimBg="0"/>
      <p:bldP spid="358416" grpId="0" autoUpdateAnimBg="0"/>
      <p:bldP spid="358417" grpId="0" autoUpdateAnimBg="0"/>
      <p:bldP spid="358418" grpId="0" autoUpdateAnimBg="0"/>
      <p:bldP spid="358419" grpId="0" autoUpdateAnimBg="0"/>
      <p:bldP spid="35842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erve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480" y="2451948"/>
            <a:ext cx="1435947" cy="209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13768" y="268288"/>
            <a:ext cx="11166788" cy="260096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5700" dirty="0" smtClean="0"/>
              <a:t>Патофизиологическая стадия</a:t>
            </a:r>
            <a:br>
              <a:rPr lang="ru-RU" altLang="ru-RU" sz="5700" dirty="0" smtClean="0"/>
            </a:br>
            <a:r>
              <a:rPr lang="ru-RU" altLang="ru-RU" sz="5700" dirty="0" smtClean="0"/>
              <a:t/>
            </a:r>
            <a:br>
              <a:rPr lang="ru-RU" altLang="ru-RU" sz="5700" dirty="0" smtClean="0"/>
            </a:br>
            <a:endParaRPr lang="en-US" altLang="ru-RU" sz="5700" dirty="0" smtClean="0"/>
          </a:p>
        </p:txBody>
      </p:sp>
      <p:pic>
        <p:nvPicPr>
          <p:cNvPr id="345092" name="Picture 4" descr="arrow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5654" y="4727787"/>
            <a:ext cx="5554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3" name="Picture 5" descr="arrow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8000" y="7802881"/>
            <a:ext cx="1354667" cy="6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4" name="Picture 6" descr="arrow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2827" y="7586134"/>
            <a:ext cx="1815253" cy="9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5" name="Picture 7" descr="arrow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3121" y="5052907"/>
            <a:ext cx="2045547" cy="113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6" name="Picture 8" descr="arrow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01440" y="5865707"/>
            <a:ext cx="1544320" cy="139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loodcell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867" y="7044267"/>
            <a:ext cx="4592320" cy="83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bloodvess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25601" y="9171094"/>
            <a:ext cx="2451947" cy="5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9" name="Picture 11" descr="bluelin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28001" y="8818881"/>
            <a:ext cx="4538133" cy="5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00" name="Picture 12" descr="endothelia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10773" y="6407574"/>
            <a:ext cx="6231467" cy="6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01" name="Picture 13" descr="flui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56801" y="8087361"/>
            <a:ext cx="988907" cy="5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02" name="Picture 14" descr="histam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3841" y="5527041"/>
            <a:ext cx="2479040" cy="6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03" name="Picture 15" descr="itchi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83734" y="4660054"/>
            <a:ext cx="2668693" cy="12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04" name="Picture 16" descr="nervecel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8613" y="2126827"/>
            <a:ext cx="1625600" cy="93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17" descr="nerve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50720" y="2885440"/>
            <a:ext cx="1219200" cy="54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06" name="Picture 18" descr="vasodilation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68427" y="7870614"/>
            <a:ext cx="3386667" cy="90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062240" y="1564432"/>
            <a:ext cx="6721404" cy="3738880"/>
            <a:chOff x="2273" y="648"/>
            <a:chExt cx="2977" cy="1656"/>
          </a:xfrm>
        </p:grpSpPr>
        <p:pic>
          <p:nvPicPr>
            <p:cNvPr id="31794" name="Picture 20" descr="blackdots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56" y="1440"/>
              <a:ext cx="510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95" name="Picture 21" descr="arrow0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300" y="1536"/>
              <a:ext cx="44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96" name="Picture 22" descr="mastcell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304" y="648"/>
              <a:ext cx="1206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97" name="Picture 23" descr="mediators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672" y="1464"/>
              <a:ext cx="1578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98" name="Picture 24" descr="mastcellanimation"/>
            <p:cNvPicPr>
              <a:picLocks noChangeAspect="1" noChangeArrowheads="1" noCrop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273" y="1024"/>
              <a:ext cx="1280" cy="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64" name="Picture 25" descr="fatarrows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944534" y="3549227"/>
            <a:ext cx="907627" cy="78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6" descr="bloodcell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867" y="8480214"/>
            <a:ext cx="4592320" cy="83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15" name="Picture 27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249921" y="8525369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16" name="Picture 28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358490" y="8525369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17" name="Picture 29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69317" y="8525369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18" name="Picture 30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1580144" y="8525369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19" name="Picture 31" descr="bluelin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28001" y="7391965"/>
            <a:ext cx="4538133" cy="5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0" name="Picture 32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249921" y="7098454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1" name="Picture 33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211734" y="7098454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2" name="Picture 34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620587" y="7098454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3" name="Picture 35" descr="bloodcell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1580144" y="7098454"/>
            <a:ext cx="853440" cy="4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4" name="Picture 36" descr="arrow0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0078721" y="6827521"/>
            <a:ext cx="754098" cy="150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6" name="Picture 37" descr="bloodvess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52374" y="9171094"/>
            <a:ext cx="2451947" cy="58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7" name="Picture 38" descr="antigen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09814" y="3251200"/>
            <a:ext cx="1246293" cy="59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7" name="Picture 39" descr="greendo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648569" y="2862862"/>
            <a:ext cx="623147" cy="6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8" name="Picture 40" descr="greendo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190435" y="2862862"/>
            <a:ext cx="623147" cy="6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29" name="Picture 41" descr="greendo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804551" y="2971235"/>
            <a:ext cx="623147" cy="6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0" name="Picture 42" descr="greendo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91093" y="3675662"/>
            <a:ext cx="623147" cy="6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1" name="Picture 43" descr="greendo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768427" y="3495040"/>
            <a:ext cx="623147" cy="6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2" name="Picture 44" descr="yellowdo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610773" y="4876800"/>
            <a:ext cx="48768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3" name="Picture 45" descr="yellowdo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719147" y="5093547"/>
            <a:ext cx="48768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4" name="Picture 46" descr="yellowdo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556587" y="5256107"/>
            <a:ext cx="48768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5" name="Picture 47" descr="yellowdo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068907" y="4822613"/>
            <a:ext cx="48768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6" name="Picture 48" descr="yellowdo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825067" y="4944533"/>
            <a:ext cx="48768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37" name="Picture 49" descr="yellowdo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960533" y="5147733"/>
            <a:ext cx="48768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89" name="Text Box 50"/>
          <p:cNvSpPr txBox="1">
            <a:spLocks noChangeArrowheads="1"/>
          </p:cNvSpPr>
          <p:nvPr/>
        </p:nvSpPr>
        <p:spPr bwMode="auto">
          <a:xfrm>
            <a:off x="4768427" y="4443307"/>
            <a:ext cx="600569" cy="39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spAutoFit/>
          </a:bodyPr>
          <a:lstStyle/>
          <a:p>
            <a:r>
              <a:rPr lang="en-US" altLang="ru-RU" sz="1700" dirty="0" err="1">
                <a:solidFill>
                  <a:srgbClr val="FFFFFF"/>
                </a:solidFill>
              </a:rPr>
              <a:t>IgE</a:t>
            </a:r>
            <a:endParaRPr lang="en-US" altLang="ru-RU" sz="1700" dirty="0">
              <a:solidFill>
                <a:srgbClr val="FFFFFF"/>
              </a:solidFill>
            </a:endParaRPr>
          </a:p>
        </p:txBody>
      </p:sp>
      <p:sp>
        <p:nvSpPr>
          <p:cNvPr id="31790" name="Line 51"/>
          <p:cNvSpPr>
            <a:spLocks noChangeShapeType="1"/>
          </p:cNvSpPr>
          <p:nvPr/>
        </p:nvSpPr>
        <p:spPr bwMode="auto">
          <a:xfrm flipV="1">
            <a:off x="5093547" y="4118187"/>
            <a:ext cx="108373" cy="43349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lIns="130046" tIns="65023" rIns="130046" bIns="65023"/>
          <a:lstStyle/>
          <a:p>
            <a:endParaRPr lang="ru-RU"/>
          </a:p>
        </p:txBody>
      </p:sp>
      <p:pic>
        <p:nvPicPr>
          <p:cNvPr id="345140" name="Picture 52" descr="arrow0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211734" y="4768427"/>
            <a:ext cx="690880" cy="173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141" name="Picture 53" descr="arrow06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 rot="1597507">
            <a:off x="8128000" y="4551681"/>
            <a:ext cx="1137920" cy="204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142" name="Oval 54"/>
          <p:cNvSpPr>
            <a:spLocks noChangeArrowheads="1"/>
          </p:cNvSpPr>
          <p:nvPr/>
        </p:nvSpPr>
        <p:spPr bwMode="auto">
          <a:xfrm>
            <a:off x="5346418" y="2600960"/>
            <a:ext cx="2275840" cy="227584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lIns="130046" tIns="65023" rIns="130046" bIns="65023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4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4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4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4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5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5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5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5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5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5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5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5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4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45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5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5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5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5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45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4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1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600" b="1" i="1" dirty="0" smtClean="0"/>
              <a:t>Меры профилактики</a:t>
            </a:r>
            <a:r>
              <a:rPr lang="ru-RU" sz="6600" i="1" dirty="0" smtClean="0"/>
              <a:t/>
            </a:r>
            <a:br>
              <a:rPr lang="ru-RU" sz="6600" i="1" dirty="0" smtClean="0"/>
            </a:br>
            <a:endParaRPr lang="ru-RU" sz="66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1852464"/>
            <a:ext cx="11704320" cy="7142523"/>
          </a:xfrm>
        </p:spPr>
        <p:txBody>
          <a:bodyPr>
            <a:normAutofit/>
          </a:bodyPr>
          <a:lstStyle/>
          <a:p>
            <a:r>
              <a:rPr lang="ru-RU" sz="5400" i="1" dirty="0" smtClean="0"/>
              <a:t>Главный фронт работы – бытовой! Направлен на предотвращение контакта с аллергенами.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36" y="3076600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900" b="1" i="1" dirty="0" smtClean="0"/>
              <a:t>Прихожая, </a:t>
            </a:r>
            <a:r>
              <a:rPr lang="ru-RU" sz="4900" b="1" i="1" dirty="0" err="1" smtClean="0"/>
              <a:t>гостинная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 smtClean="0">
                <a:solidFill>
                  <a:schemeClr val="tx1"/>
                </a:solidFill>
              </a:rPr>
              <a:t>Приходя домой с улицы – оставляйте обувь у порога</a:t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>Удалите все «пылесборники»: мягкие игрушки, ковры</a:t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>Проветривайте помещения, делайте влажную уборку</a:t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>Регулярно пылесосьте ковры и мягкую мебель</a:t>
            </a:r>
            <a:br>
              <a:rPr lang="ru-RU" sz="4000" b="1" i="1" dirty="0" smtClean="0">
                <a:solidFill>
                  <a:schemeClr val="tx1"/>
                </a:solidFill>
              </a:rPr>
            </a:br>
            <a:r>
              <a:rPr lang="ru-RU" sz="4000" b="1" i="1" dirty="0" smtClean="0">
                <a:solidFill>
                  <a:schemeClr val="tx1"/>
                </a:solidFill>
              </a:rPr>
              <a:t>Книги храните в закрытых шкафах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dirty="0"/>
          </a:p>
        </p:txBody>
      </p:sp>
      <p:pic>
        <p:nvPicPr>
          <p:cNvPr id="91138" name="Picture 2" descr="C:\Users\Елена\Desktop\48a6b5f51618621f3833ed95b391bd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880" y="3940696"/>
            <a:ext cx="9073008" cy="5377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68" y="916360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      </a:t>
            </a:r>
            <a:r>
              <a:rPr lang="ru-RU" b="1" i="1" dirty="0" smtClean="0"/>
              <a:t>Спальня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93186" name="Picture 2" descr="C:\Users\Елена\Desktop\dvuspalnaya-krovat_thumb-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720" y="3148608"/>
            <a:ext cx="6787629" cy="518457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7261013" y="1132384"/>
            <a:ext cx="5743787" cy="7200800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latin typeface="+mj-lt"/>
                <a:ea typeface="+mj-ea"/>
                <a:cs typeface="+mj-cs"/>
              </a:rPr>
              <a:t>Регулярно стирайте постельное белье  при высокой температуре </a:t>
            </a:r>
          </a:p>
          <a:p>
            <a:r>
              <a:rPr lang="ru-RU" sz="4400" b="1" i="1" dirty="0" smtClean="0">
                <a:latin typeface="+mj-lt"/>
                <a:ea typeface="+mj-ea"/>
                <a:cs typeface="+mj-cs"/>
              </a:rPr>
              <a:t>Используйте</a:t>
            </a:r>
            <a:br>
              <a:rPr lang="ru-RU" sz="4400" b="1" i="1" dirty="0" smtClean="0">
                <a:latin typeface="+mj-lt"/>
                <a:ea typeface="+mj-ea"/>
                <a:cs typeface="+mj-cs"/>
              </a:rPr>
            </a:br>
            <a:r>
              <a:rPr lang="ru-RU" sz="4400" b="1" i="1" dirty="0" err="1" smtClean="0">
                <a:latin typeface="+mj-lt"/>
                <a:ea typeface="+mj-ea"/>
                <a:cs typeface="+mj-cs"/>
              </a:rPr>
              <a:t>гипоаллергенные</a:t>
            </a:r>
            <a:r>
              <a:rPr lang="ru-RU" sz="4400" b="1" i="1" dirty="0" smtClean="0">
                <a:latin typeface="+mj-lt"/>
                <a:ea typeface="+mj-ea"/>
                <a:cs typeface="+mj-cs"/>
              </a:rPr>
              <a:t> матрасы, подушки, одеяла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36" y="2428528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ru-RU" sz="6000" i="1" dirty="0" smtClean="0">
                <a:latin typeface="+mn-lt"/>
              </a:rPr>
              <a:t/>
            </a:r>
            <a:br>
              <a:rPr lang="ru-RU" sz="6000" i="1" dirty="0" smtClean="0">
                <a:latin typeface="+mn-lt"/>
              </a:rPr>
            </a:br>
            <a:r>
              <a:rPr lang="ru-RU" sz="6000" b="1" i="1" dirty="0" smtClean="0">
                <a:latin typeface="+mn-lt"/>
              </a:rPr>
              <a:t>Ванная комната</a:t>
            </a:r>
            <a:r>
              <a:rPr lang="ru-RU" sz="6000" i="1" dirty="0" smtClean="0">
                <a:latin typeface="+mn-lt"/>
              </a:rPr>
              <a:t/>
            </a:r>
            <a:br>
              <a:rPr lang="ru-RU" sz="6000" i="1" dirty="0" smtClean="0">
                <a:latin typeface="+mn-lt"/>
              </a:rPr>
            </a:br>
            <a:r>
              <a:rPr lang="ru-RU" sz="4400" i="1" dirty="0" smtClean="0">
                <a:latin typeface="+mn-lt"/>
              </a:rPr>
              <a:t>может стать идеальным местом обитания для плесени, потому что здесь тепло и влажно.</a:t>
            </a:r>
            <a:r>
              <a:rPr lang="ru-RU" sz="4000" i="1" dirty="0" smtClean="0">
                <a:latin typeface="+mn-lt"/>
              </a:rPr>
              <a:t/>
            </a:r>
            <a:br>
              <a:rPr lang="ru-RU" sz="4000" i="1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62" name="Picture 2" descr="C:\Users\Елена\Desktop\post_5d8868edccdd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97744" y="2788568"/>
            <a:ext cx="5743575" cy="4998913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6610773" y="2500536"/>
            <a:ext cx="5743787" cy="653758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ea typeface="+mj-ea"/>
                <a:cs typeface="+mj-cs"/>
              </a:rPr>
              <a:t>Плесень чаще образуется в скрытых местах под полом и под плиткой</a:t>
            </a:r>
          </a:p>
          <a:p>
            <a:r>
              <a:rPr lang="ru-RU" sz="3600" b="1" i="1" dirty="0" smtClean="0">
                <a:ea typeface="+mj-ea"/>
                <a:cs typeface="+mj-cs"/>
              </a:rPr>
              <a:t>Регулярно держите ванную в чистоте и сухости</a:t>
            </a:r>
          </a:p>
          <a:p>
            <a:r>
              <a:rPr lang="ru-RU" sz="3600" b="1" i="1" dirty="0" smtClean="0">
                <a:ea typeface="+mj-ea"/>
                <a:cs typeface="+mj-cs"/>
              </a:rPr>
              <a:t>Делайте уборку поверхностей с хлорсодержащими  веществами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36" y="1708448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Кухня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i="1" dirty="0" smtClean="0"/>
              <a:t>Одно из любимых мест плесени в вашем доме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b="1" i="1" dirty="0" smtClean="0"/>
              <a:t>Смело выбрасывайте залежавшуюся еду из холодильника, потому что она может заплесневеть</a:t>
            </a:r>
          </a:p>
          <a:p>
            <a:r>
              <a:rPr lang="ru-RU" b="1" i="1" dirty="0" smtClean="0"/>
              <a:t>Накрывайте мусорные ведра и держите еду в закрытых контейнерах, чтобы не привлекать насекомых</a:t>
            </a:r>
            <a:endParaRPr lang="ru-RU" b="1" i="1" dirty="0"/>
          </a:p>
        </p:txBody>
      </p:sp>
      <p:pic>
        <p:nvPicPr>
          <p:cNvPr id="94210" name="Picture 2" descr="C:\Users\Елена\Desktop\10977524112798679_b5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52" y="3076600"/>
            <a:ext cx="5743575" cy="4566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556320"/>
            <a:ext cx="11704320" cy="8438667"/>
          </a:xfrm>
        </p:spPr>
        <p:txBody>
          <a:bodyPr/>
          <a:lstStyle/>
          <a:p>
            <a:r>
              <a:rPr lang="ru-RU" sz="4200" i="1" dirty="0" smtClean="0"/>
              <a:t>Если в доме есть домашние животные – регулярно проветривайте, пылесосьте, мойте руки после контакта с ними</a:t>
            </a:r>
          </a:p>
          <a:p>
            <a:endParaRPr lang="ru-RU" dirty="0"/>
          </a:p>
        </p:txBody>
      </p:sp>
      <p:pic>
        <p:nvPicPr>
          <p:cNvPr id="95234" name="Picture 2" descr="C:\Users\Елена\Desktop\250117_150030_48106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628" y="2860576"/>
            <a:ext cx="9432292" cy="6290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776" y="0"/>
            <a:ext cx="11704320" cy="16256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Профилактика пищевой аллергии 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1852464"/>
            <a:ext cx="11704320" cy="7344816"/>
          </a:xfrm>
        </p:spPr>
        <p:txBody>
          <a:bodyPr>
            <a:normAutofit fontScale="92500"/>
          </a:bodyPr>
          <a:lstStyle/>
          <a:p>
            <a:r>
              <a:rPr lang="ru-RU" i="1" dirty="0" smtClean="0"/>
              <a:t>Избегайте или ограничьте употребление продуктов, обладающих высокими </a:t>
            </a:r>
            <a:r>
              <a:rPr lang="ru-RU" i="1" dirty="0" err="1" smtClean="0"/>
              <a:t>аллергизирующими</a:t>
            </a:r>
            <a:r>
              <a:rPr lang="ru-RU" i="1" dirty="0" smtClean="0"/>
              <a:t> свойствами</a:t>
            </a:r>
          </a:p>
          <a:p>
            <a:r>
              <a:rPr lang="ru-RU" i="1" dirty="0" smtClean="0"/>
              <a:t>Употребляйте пищу без красителей, </a:t>
            </a:r>
            <a:r>
              <a:rPr lang="ru-RU" i="1" dirty="0" err="1" smtClean="0"/>
              <a:t>ароматизаторов</a:t>
            </a:r>
            <a:r>
              <a:rPr lang="ru-RU" i="1" dirty="0" smtClean="0"/>
              <a:t>, вкусовых пищевых добавок</a:t>
            </a:r>
          </a:p>
          <a:p>
            <a:r>
              <a:rPr lang="ru-RU" i="1" dirty="0" smtClean="0"/>
              <a:t>Профилактика пищевой аллергии – это отсутствие хронических болезней желудка, печени. Провокаторами пищевой чувствительности </a:t>
            </a:r>
          </a:p>
          <a:p>
            <a:pPr>
              <a:buNone/>
            </a:pPr>
            <a:r>
              <a:rPr lang="ru-RU" i="1" dirty="0" smtClean="0"/>
              <a:t>может стать </a:t>
            </a:r>
          </a:p>
          <a:p>
            <a:pPr>
              <a:buNone/>
            </a:pPr>
            <a:r>
              <a:rPr lang="ru-RU" i="1" dirty="0" smtClean="0"/>
              <a:t>злоупотребление алкоголем, </a:t>
            </a:r>
          </a:p>
          <a:p>
            <a:pPr>
              <a:buNone/>
            </a:pPr>
            <a:r>
              <a:rPr lang="ru-RU" i="1" dirty="0" smtClean="0"/>
              <a:t>раздражение слизистой </a:t>
            </a:r>
          </a:p>
          <a:p>
            <a:pPr>
              <a:buNone/>
            </a:pPr>
            <a:r>
              <a:rPr lang="ru-RU" i="1" dirty="0" smtClean="0"/>
              <a:t>оболочки какими-либо </a:t>
            </a:r>
          </a:p>
          <a:p>
            <a:pPr>
              <a:buNone/>
            </a:pPr>
            <a:r>
              <a:rPr lang="ru-RU" i="1" dirty="0" smtClean="0"/>
              <a:t>агрессивными веществами.</a:t>
            </a:r>
            <a:endParaRPr lang="ru-RU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40" y="5956920"/>
            <a:ext cx="583264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7042" name="Picture 2" descr="C:\Users\Елена\Desktop\slid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712" y="237791"/>
            <a:ext cx="12385376" cy="927643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52" y="772344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Профилактика «пыльцевой» аллергии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1852464"/>
            <a:ext cx="11704320" cy="7142523"/>
          </a:xfrm>
        </p:spPr>
        <p:txBody>
          <a:bodyPr>
            <a:normAutofit/>
          </a:bodyPr>
          <a:lstStyle/>
          <a:p>
            <a:r>
              <a:rPr lang="ru-RU" sz="4200" i="1" dirty="0" smtClean="0"/>
              <a:t>держите двери и окна автомобиля закрытыми;</a:t>
            </a:r>
          </a:p>
          <a:p>
            <a:r>
              <a:rPr lang="ru-RU" sz="4200" i="1" dirty="0" smtClean="0"/>
              <a:t>откажитесь от поездок на природу в период активного цветения;</a:t>
            </a:r>
          </a:p>
          <a:p>
            <a:r>
              <a:rPr lang="ru-RU" sz="4200" i="1" dirty="0" smtClean="0"/>
              <a:t>носите защитные маски;</a:t>
            </a:r>
          </a:p>
          <a:p>
            <a:r>
              <a:rPr lang="ru-RU" sz="4200" i="1" dirty="0" smtClean="0"/>
              <a:t>по возможности отдыхайте возле моря, чтобы избежать влияния аллергенов пыльцы, тополиного пуха;</a:t>
            </a:r>
          </a:p>
          <a:p>
            <a:r>
              <a:rPr lang="ru-RU" sz="4200" i="1" dirty="0" smtClean="0"/>
              <a:t>носите с собой </a:t>
            </a:r>
            <a:r>
              <a:rPr lang="ru-RU" sz="4200" i="1" dirty="0" err="1" smtClean="0"/>
              <a:t>противоаллергенный</a:t>
            </a:r>
            <a:r>
              <a:rPr lang="ru-RU" sz="4200" i="1" dirty="0" smtClean="0"/>
              <a:t> препарат, прописанный врачом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68" y="340296"/>
            <a:ext cx="11704320" cy="16256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Профилактика аллергии на солнце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2356520"/>
            <a:ext cx="11704320" cy="6638467"/>
          </a:xfrm>
        </p:spPr>
        <p:txBody>
          <a:bodyPr/>
          <a:lstStyle/>
          <a:p>
            <a:pPr lvl="0"/>
            <a:r>
              <a:rPr lang="ru-RU" sz="4400" i="1" dirty="0" smtClean="0"/>
              <a:t>носите закрытую одежду, шляпы с широкими полями;</a:t>
            </a:r>
          </a:p>
          <a:p>
            <a:pPr lvl="0"/>
            <a:r>
              <a:rPr lang="ru-RU" sz="4400" i="1" dirty="0" smtClean="0"/>
              <a:t>старайтесь не выходить на открытое солнце в обеденное время;</a:t>
            </a:r>
          </a:p>
          <a:p>
            <a:pPr lvl="0"/>
            <a:r>
              <a:rPr lang="ru-RU" sz="4400" i="1" dirty="0" smtClean="0"/>
              <a:t>пользуйтесь средствами для защиты от ультрафиолета с высоким фильтром.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60" y="1420416"/>
            <a:ext cx="1170432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/>
              <a:t>Заключение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1636440"/>
            <a:ext cx="11704320" cy="7560840"/>
          </a:xfrm>
        </p:spPr>
        <p:txBody>
          <a:bodyPr>
            <a:normAutofit/>
          </a:bodyPr>
          <a:lstStyle/>
          <a:p>
            <a:r>
              <a:rPr lang="ru-RU" i="1" dirty="0" smtClean="0"/>
              <a:t>Профилактика аллергии должна занимать важное место в жизни современного человека. К сожалению, не всегда возможно полностью избежать контакта с аллергеном, но вы можете  существенно снизить риск её возникновения путем выполнения несложных профилактических мероприятий.</a:t>
            </a:r>
          </a:p>
          <a:p>
            <a:r>
              <a:rPr lang="ru-RU" i="1" dirty="0" smtClean="0"/>
              <a:t>Если появились симптомы аллергии – обращайтесь за помощью к врачу, не занимайтесь самолечением, что может ещё больше ухудшить самочувствие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240" y="1276400"/>
            <a:ext cx="11704320" cy="7718587"/>
          </a:xfrm>
        </p:spPr>
        <p:txBody>
          <a:bodyPr/>
          <a:lstStyle/>
          <a:p>
            <a:r>
              <a:rPr lang="ru-RU" sz="4000" i="1" u="sng" dirty="0" smtClean="0"/>
              <a:t>Все зависит от вас! Здоровый образ жизни уже сейчас!!!</a:t>
            </a:r>
          </a:p>
          <a:p>
            <a:r>
              <a:rPr lang="ru-RU" sz="4000" b="1" i="1" dirty="0" smtClean="0"/>
              <a:t>Укрепляйте иммунитет естественным образом, ешьте больше витаминов и фруктов, гуляйте на свежем воздухе, избегайте вредных привычек, стрессовых ситуаций, конфликтов, не впадайте в депрессию, радуйтесь жизни и будьте в прекрасном расположении духа!!!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Спасибо за внимание!"/>
          <p:cNvSpPr txBox="1">
            <a:spLocks noGrp="1"/>
          </p:cNvSpPr>
          <p:nvPr>
            <p:ph type="title"/>
          </p:nvPr>
        </p:nvSpPr>
        <p:spPr>
          <a:xfrm>
            <a:off x="952500" y="819762"/>
            <a:ext cx="11099801" cy="1027476"/>
          </a:xfrm>
          <a:prstGeom prst="rect">
            <a:avLst/>
          </a:prstGeom>
        </p:spPr>
        <p:txBody>
          <a:bodyPr>
            <a:normAutofit/>
          </a:bodyPr>
          <a:lstStyle>
            <a:lvl1pPr defTabSz="443991">
              <a:defRPr sz="6080"/>
            </a:lvl1pPr>
          </a:lstStyle>
          <a:p>
            <a:pPr algn="ctr"/>
            <a:r>
              <a:rPr b="1" dirty="0" err="1"/>
              <a:t>Спасибо</a:t>
            </a:r>
            <a:r>
              <a:rPr b="1" dirty="0"/>
              <a:t> </a:t>
            </a:r>
            <a:r>
              <a:rPr b="1" dirty="0" err="1"/>
              <a:t>за</a:t>
            </a:r>
            <a:r>
              <a:rPr b="1" dirty="0"/>
              <a:t> </a:t>
            </a:r>
            <a:r>
              <a:rPr b="1" dirty="0" err="1"/>
              <a:t>внимание</a:t>
            </a:r>
            <a:r>
              <a:rPr b="1" dirty="0"/>
              <a:t>!</a:t>
            </a:r>
          </a:p>
        </p:txBody>
      </p:sp>
      <p:pic>
        <p:nvPicPr>
          <p:cNvPr id="180" name="GettyImages-166227990.jpg" descr="GettyImages-16622799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62865" y="1660749"/>
            <a:ext cx="10879070" cy="8092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744" y="0"/>
            <a:ext cx="11704320" cy="1625600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/>
              <a:t>Будьте здоровы!</a:t>
            </a:r>
            <a:endParaRPr lang="ru-RU" b="1" dirty="0"/>
          </a:p>
        </p:txBody>
      </p:sp>
      <p:pic>
        <p:nvPicPr>
          <p:cNvPr id="110594" name="Содержимое 3" descr="9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7601" y="2032000"/>
            <a:ext cx="10853137" cy="7233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0000" y="484312"/>
            <a:ext cx="10464800" cy="82089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1029792" y="556320"/>
            <a:ext cx="11017224" cy="8727380"/>
          </a:xfrm>
        </p:spPr>
        <p:txBody>
          <a:bodyPr>
            <a:normAutofit fontScale="92500" lnSpcReduction="20000"/>
          </a:bodyPr>
          <a:lstStyle/>
          <a:p>
            <a:r>
              <a:rPr lang="ru-RU" sz="5700" i="1" dirty="0" smtClean="0"/>
              <a:t>Термин аллергия происходит от двух греческих слов: </a:t>
            </a:r>
            <a:r>
              <a:rPr lang="en-US" sz="5700" b="1" i="1" u="sng" dirty="0" err="1" smtClean="0"/>
              <a:t>allos</a:t>
            </a:r>
            <a:r>
              <a:rPr lang="en-US" sz="5700" b="1" i="1" u="sng" dirty="0" smtClean="0"/>
              <a:t> </a:t>
            </a:r>
            <a:r>
              <a:rPr lang="en-US" sz="5700" i="1" dirty="0" smtClean="0"/>
              <a:t>– </a:t>
            </a:r>
            <a:r>
              <a:rPr lang="ru-RU" sz="5700" i="1" dirty="0" smtClean="0"/>
              <a:t>иной и </a:t>
            </a:r>
            <a:r>
              <a:rPr lang="en-US" sz="5700" b="1" i="1" u="sng" dirty="0" err="1" smtClean="0"/>
              <a:t>ergon</a:t>
            </a:r>
            <a:r>
              <a:rPr lang="en-US" sz="5700" i="1" u="sng" dirty="0" smtClean="0"/>
              <a:t> </a:t>
            </a:r>
            <a:r>
              <a:rPr lang="en-US" sz="5700" i="1" dirty="0" smtClean="0"/>
              <a:t>- </a:t>
            </a:r>
            <a:r>
              <a:rPr lang="ru-RU" sz="5700" i="1" dirty="0" smtClean="0"/>
              <a:t>действуй</a:t>
            </a:r>
          </a:p>
          <a:p>
            <a:endParaRPr lang="ru-RU" sz="5700" b="1" i="1" dirty="0" smtClean="0"/>
          </a:p>
          <a:p>
            <a:endParaRPr lang="ru-RU" sz="5700" i="1" dirty="0" smtClean="0"/>
          </a:p>
          <a:p>
            <a:r>
              <a:rPr lang="ru-RU" sz="5800" b="1" i="1" dirty="0" smtClean="0"/>
              <a:t>Аллергия </a:t>
            </a:r>
            <a:r>
              <a:rPr lang="ru-RU" sz="5800" i="1" dirty="0" smtClean="0"/>
              <a:t>-состояние повышенной чувствительности организма по отношению к определенному веществу или веществам (аллергенам), развивающееся при повторном воздействии этих веществ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2"/>
          <p:cNvSpPr>
            <a:spLocks noGrp="1"/>
          </p:cNvSpPr>
          <p:nvPr>
            <p:ph idx="1"/>
          </p:nvPr>
        </p:nvSpPr>
        <p:spPr>
          <a:xfrm>
            <a:off x="597744" y="700336"/>
            <a:ext cx="11887201" cy="828092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4400" b="1" i="1" dirty="0" smtClean="0"/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4800" i="1" dirty="0" smtClean="0"/>
              <a:t>Аллергия  и иммунитет имеют </a:t>
            </a:r>
            <a:r>
              <a:rPr lang="ru-RU" altLang="ru-RU" sz="4800" b="1" i="1" dirty="0" smtClean="0"/>
              <a:t>защитный характер </a:t>
            </a:r>
            <a:r>
              <a:rPr lang="ru-RU" altLang="ru-RU" sz="4800" i="1" dirty="0" smtClean="0"/>
              <a:t>и  направлены на поддержание гомеостаза  (постоянства внутренней среды организма), защищают от генетически чужеродной информации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4800" i="1" dirty="0" smtClean="0"/>
              <a:t>Аллергия и иммунитет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4800" i="1" dirty="0" smtClean="0"/>
              <a:t>   имеют общие механизмы                                     развития</a:t>
            </a:r>
          </a:p>
        </p:txBody>
      </p:sp>
      <p:pic>
        <p:nvPicPr>
          <p:cNvPr id="41987" name="Picture 5" descr="http://im4-tub-ru.yandex.net/i?id=457493667-4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4608" y="5956920"/>
            <a:ext cx="3915887" cy="299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1270000" y="700336"/>
            <a:ext cx="10464800" cy="8583364"/>
          </a:xfrm>
        </p:spPr>
        <p:txBody>
          <a:bodyPr>
            <a:normAutofit/>
          </a:bodyPr>
          <a:lstStyle/>
          <a:p>
            <a:r>
              <a:rPr lang="ru-RU" sz="4800" b="1" i="1" u="sng" dirty="0" smtClean="0"/>
              <a:t>Но! Отличие аллергии от иммунитета:</a:t>
            </a:r>
          </a:p>
          <a:p>
            <a:r>
              <a:rPr lang="ru-RU" sz="4800" i="1" dirty="0" smtClean="0"/>
              <a:t>Аллергия представляет собой патологическое течение иммунного ответа, которое сопровождается </a:t>
            </a:r>
            <a:r>
              <a:rPr lang="ru-RU" sz="4800" b="1" i="1" dirty="0" smtClean="0"/>
              <a:t>повреждением  (наряду с чужеродными) и собственных структур организма, а также снижением адаптивных способностей организма</a:t>
            </a:r>
            <a:endParaRPr lang="ru-RU" sz="4800" b="1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Заголовок 1"/>
          <p:cNvSpPr>
            <a:spLocks noGrp="1"/>
          </p:cNvSpPr>
          <p:nvPr>
            <p:ph type="title"/>
          </p:nvPr>
        </p:nvSpPr>
        <p:spPr>
          <a:xfrm>
            <a:off x="1893888" y="406401"/>
            <a:ext cx="10009112" cy="1230039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5400" b="1" i="1" dirty="0" smtClean="0"/>
              <a:t>Этиология (причины) аллергии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002" y="1930402"/>
            <a:ext cx="12049759" cy="7391964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dirty="0" smtClean="0"/>
              <a:t>	</a:t>
            </a:r>
            <a:r>
              <a:rPr lang="ru-RU" sz="4800" i="1" dirty="0" smtClean="0"/>
              <a:t>Вещества </a:t>
            </a:r>
            <a:r>
              <a:rPr lang="ru-RU" sz="4800" i="1" dirty="0" err="1" smtClean="0"/>
              <a:t>антигенной</a:t>
            </a:r>
            <a:r>
              <a:rPr lang="ru-RU" sz="4800" i="1" dirty="0" smtClean="0"/>
              <a:t> </a:t>
            </a:r>
            <a:r>
              <a:rPr lang="en-US" sz="4800" i="1" dirty="0" smtClean="0"/>
              <a:t>(</a:t>
            </a:r>
            <a:r>
              <a:rPr lang="ru-RU" sz="4800" i="1" dirty="0" smtClean="0"/>
              <a:t>чужеродной) природы, </a:t>
            </a:r>
            <a:r>
              <a:rPr lang="ru-RU" sz="4800" i="1" dirty="0"/>
              <a:t>вызывающие аллергию, называются </a:t>
            </a:r>
            <a:r>
              <a:rPr lang="ru-RU" sz="4800" b="1" i="1" dirty="0"/>
              <a:t>аллергенами</a:t>
            </a:r>
            <a:r>
              <a:rPr lang="ru-RU" sz="4800" b="1" i="1" dirty="0" smtClean="0"/>
              <a:t>. </a:t>
            </a:r>
          </a:p>
          <a:p>
            <a:pPr>
              <a:buNone/>
              <a:defRPr/>
            </a:pPr>
            <a:r>
              <a:rPr lang="ru-RU" sz="4800" b="1" i="1" dirty="0" smtClean="0"/>
              <a:t>	</a:t>
            </a:r>
          </a:p>
          <a:p>
            <a:pPr>
              <a:buNone/>
              <a:defRPr/>
            </a:pPr>
            <a:r>
              <a:rPr lang="ru-RU" sz="4800" b="1" i="1" dirty="0" smtClean="0"/>
              <a:t>   Аллерген </a:t>
            </a:r>
            <a:r>
              <a:rPr lang="ru-RU" sz="4800" i="1" dirty="0" smtClean="0"/>
              <a:t>-</a:t>
            </a:r>
            <a:r>
              <a:rPr lang="ru-RU" sz="4800" b="1" i="1" dirty="0" smtClean="0"/>
              <a:t> </a:t>
            </a:r>
            <a:r>
              <a:rPr lang="ru-RU" sz="4800" i="1" dirty="0" smtClean="0"/>
              <a:t>главный  </a:t>
            </a:r>
          </a:p>
          <a:p>
            <a:pPr>
              <a:buNone/>
              <a:defRPr/>
            </a:pPr>
            <a:r>
              <a:rPr lang="ru-RU" sz="4800" i="1" dirty="0" smtClean="0"/>
              <a:t>этиологический фактор</a:t>
            </a:r>
          </a:p>
          <a:p>
            <a:pPr>
              <a:buNone/>
              <a:defRPr/>
            </a:pPr>
            <a:r>
              <a:rPr lang="ru-RU" sz="4800" i="1" dirty="0" smtClean="0"/>
              <a:t> аллергии.</a:t>
            </a:r>
          </a:p>
          <a:p>
            <a:pPr>
              <a:buNone/>
              <a:defRPr/>
            </a:pPr>
            <a:endParaRPr lang="ru-RU" sz="4200" i="1" dirty="0" smtClean="0"/>
          </a:p>
          <a:p>
            <a:pPr>
              <a:buNone/>
              <a:defRPr/>
            </a:pPr>
            <a:r>
              <a:rPr lang="ru-RU" sz="4200" b="1" i="1" dirty="0" smtClean="0"/>
              <a:t>	</a:t>
            </a:r>
            <a:endParaRPr lang="ru-RU" dirty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6576" y="4876800"/>
            <a:ext cx="410033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SOUND" val="Shrink to Corner and Roll"/>
  <p:tag name="POWER3D OPTIONS" val="Medium "/>
  <p:tag name="POWER3D TRANSITION" val="Shnroll.p3d 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1756</TotalTime>
  <Words>2230</Words>
  <Application>Microsoft Office PowerPoint</Application>
  <PresentationFormat>Произвольный</PresentationFormat>
  <Paragraphs>302</Paragraphs>
  <Slides>55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Поток</vt:lpstr>
      <vt:lpstr>Слайд 1</vt:lpstr>
      <vt:lpstr>Аллергены в нашей жизни</vt:lpstr>
      <vt:lpstr>За последние десятилетия проблема аллергии приняла масштаб глобальной медико-социальной проблемы. По данным Всемирной организации здравоохранения около 40% населения Земного шара страдает различными аллергическими заболеваниями. Кроме того, по прогнозу ВОЗ, в XXI веке болезни аллергии займут лидирующую позицию в структуре общей заболеваемости. </vt:lpstr>
      <vt:lpstr>Почему так много??? </vt:lpstr>
      <vt:lpstr>Слайд 5</vt:lpstr>
      <vt:lpstr>    </vt:lpstr>
      <vt:lpstr>Слайд 7</vt:lpstr>
      <vt:lpstr>Слайд 8</vt:lpstr>
      <vt:lpstr>Этиология (причины) аллергии</vt:lpstr>
      <vt:lpstr>Слайд 10</vt:lpstr>
      <vt:lpstr>  Экзогенные аллергены. </vt:lpstr>
      <vt:lpstr>Наиболее распространенные  экзоаллергены </vt:lpstr>
      <vt:lpstr>Слайд 13</vt:lpstr>
      <vt:lpstr>Слайд 14</vt:lpstr>
      <vt:lpstr>Пыльцевые аллергены.   Поллиноз – классическое аллергическое заболевание.</vt:lpstr>
      <vt:lpstr>                Развивается при повторном контакте сенсибилизированного организма с пыльцой растений. Характеризуется острым аллергическим воспалением слизистых оболочек дыхательных путей, глаз, кожи. Проявляется затруднением дыхания, выделениями из носа, глаз, чиханием, зудом      </vt:lpstr>
      <vt:lpstr>Бытовые аллергены. Домашняя пыль</vt:lpstr>
      <vt:lpstr>   Бытовые аллергены.  Клещ домашней пыли</vt:lpstr>
      <vt:lpstr> </vt:lpstr>
      <vt:lpstr>Слайд 20</vt:lpstr>
      <vt:lpstr>Слайд 21</vt:lpstr>
      <vt:lpstr>Пищевые аллергены </vt:lpstr>
      <vt:lpstr>Слайд 23</vt:lpstr>
      <vt:lpstr>Применение пищевых добавок и красителей</vt:lpstr>
      <vt:lpstr>Применение пищевых добавок и красителей   тартразин   антиоксиданты   лецитин   камедь    </vt:lpstr>
      <vt:lpstr>    Лекарственные препараты</vt:lpstr>
      <vt:lpstr>Укусы насекомых</vt:lpstr>
      <vt:lpstr>Классификация аллергических реакций</vt:lpstr>
      <vt:lpstr>Слайд 29</vt:lpstr>
      <vt:lpstr>Виды аллергических реакций</vt:lpstr>
      <vt:lpstr>Слайд 31</vt:lpstr>
      <vt:lpstr>Крапивница</vt:lpstr>
      <vt:lpstr>Слайд 33</vt:lpstr>
      <vt:lpstr>Виды аллергических реакций</vt:lpstr>
      <vt:lpstr>Фотосенсибилизация</vt:lpstr>
      <vt:lpstr>2. По классификации Gell и Coombs (1969 г.) в зависимости от характера иммунного повреждения тканей и органов аллергические реакции подразделяются на  4 типа:</vt:lpstr>
      <vt:lpstr>Слайд 37</vt:lpstr>
      <vt:lpstr>Слайд 38</vt:lpstr>
      <vt:lpstr>Слайд 39</vt:lpstr>
      <vt:lpstr>Слайд 40</vt:lpstr>
      <vt:lpstr>Патохимическая  стадия  </vt:lpstr>
      <vt:lpstr>Патофизиологическая стадия  </vt:lpstr>
      <vt:lpstr>Меры профилактики </vt:lpstr>
      <vt:lpstr> Прихожая, гостинная Приходя домой с улицы – оставляйте обувь у порога Удалите все «пылесборники»: мягкие игрушки, ковры Проветривайте помещения, делайте влажную уборку Регулярно пылесосьте ковры и мягкую мебель Книги храните в закрытых шкафах </vt:lpstr>
      <vt:lpstr>        Спальня </vt:lpstr>
      <vt:lpstr> Ванная комната может стать идеальным местом обитания для плесени, потому что здесь тепло и влажно.  </vt:lpstr>
      <vt:lpstr>  Кухня Одно из любимых мест плесени в вашем доме </vt:lpstr>
      <vt:lpstr>Слайд 48</vt:lpstr>
      <vt:lpstr>Профилактика пищевой аллергии </vt:lpstr>
      <vt:lpstr>Профилактика «пыльцевой» аллергии </vt:lpstr>
      <vt:lpstr>Профилактика аллергии на солнце</vt:lpstr>
      <vt:lpstr>Заключение </vt:lpstr>
      <vt:lpstr>Слайд 53</vt:lpstr>
      <vt:lpstr>Спасибо за внимание!</vt:lpstr>
      <vt:lpstr>Будьте здоровы!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аллергии у детей. Источники аллергизации у детей.</dc:title>
  <dc:creator>Елена</dc:creator>
  <cp:lastModifiedBy>chervochkinaas</cp:lastModifiedBy>
  <cp:revision>169</cp:revision>
  <dcterms:modified xsi:type="dcterms:W3CDTF">2019-10-26T10:26:22Z</dcterms:modified>
</cp:coreProperties>
</file>